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Masters/slideMaster1.xml" ContentType="application/vnd.openxmlformats-officedocument.presentationml.slideMaster+xml"/>
  <Override PartName="/ppt/notesSlides/notesSlide19.xml" ContentType="application/vnd.openxmlformats-officedocument.presentationml.notesSlide+xml"/>
  <Override PartName="/ppt/notesSlides/notesSlide7.xml" ContentType="application/vnd.openxmlformats-officedocument.presentationml.notesSlide+xml"/>
  <Override PartName="/ppt/notesSlides/notesSlide20.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11.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4"/>
  </p:notesMasterIdLst>
  <p:sldIdLst>
    <p:sldId id="256" r:id="rId2"/>
    <p:sldId id="339" r:id="rId3"/>
    <p:sldId id="317" r:id="rId4"/>
    <p:sldId id="258" r:id="rId5"/>
    <p:sldId id="407" r:id="rId6"/>
    <p:sldId id="406" r:id="rId7"/>
    <p:sldId id="408" r:id="rId8"/>
    <p:sldId id="409" r:id="rId9"/>
    <p:sldId id="410" r:id="rId10"/>
    <p:sldId id="411" r:id="rId11"/>
    <p:sldId id="412" r:id="rId12"/>
    <p:sldId id="413" r:id="rId13"/>
    <p:sldId id="414" r:id="rId14"/>
    <p:sldId id="415" r:id="rId15"/>
    <p:sldId id="416" r:id="rId16"/>
    <p:sldId id="417" r:id="rId17"/>
    <p:sldId id="418" r:id="rId18"/>
    <p:sldId id="419" r:id="rId19"/>
    <p:sldId id="420" r:id="rId20"/>
    <p:sldId id="421" r:id="rId21"/>
    <p:sldId id="422" r:id="rId22"/>
    <p:sldId id="314" r:id="rId23"/>
  </p:sldIdLst>
  <p:sldSz cx="9144000" cy="6858000" type="screen4x3"/>
  <p:notesSz cx="6858000" cy="9144000"/>
  <p:embeddedFontLst>
    <p:embeddedFont>
      <p:font typeface="Bebas Neue" panose="020B0604020202020204" charset="0"/>
      <p:regular r:id="rId25"/>
    </p:embeddedFont>
    <p:embeddedFont>
      <p:font typeface="Calibri" panose="020F0502020204030204" pitchFamily="34" charset="0"/>
      <p:regular r:id="rId26"/>
      <p:bold r:id="rId27"/>
      <p:italic r:id="rId28"/>
      <p:boldItalic r:id="rId29"/>
    </p:embeddedFont>
    <p:embeddedFont>
      <p:font typeface="Franklin Gothic" panose="020B0604020202020204" charset="0"/>
      <p:regular r:id="rId30"/>
      <p:bold r:id="rId31"/>
      <p:italic r:id="rId32"/>
      <p:boldItalic r:id="rId33"/>
    </p:embeddedFont>
    <p:embeddedFont>
      <p:font typeface="Roboto Condensed" panose="020B0604020202020204" charset="0"/>
      <p:regular r:id="rId34"/>
      <p:bold r:id="rId35"/>
      <p:italic r:id="rId36"/>
      <p:boldItalic r:id="rId37"/>
    </p:embeddedFont>
    <p:embeddedFont>
      <p:font typeface="Roboto Mono"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7D983A"/>
    <a:srgbClr val="D96709"/>
    <a:srgbClr val="7F673C"/>
    <a:srgbClr val="B94441"/>
    <a:srgbClr val="9A3836"/>
    <a:srgbClr val="86A33F"/>
    <a:srgbClr val="0000DE"/>
    <a:srgbClr val="800080"/>
    <a:srgbClr val="005A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25" autoAdjust="0"/>
    <p:restoredTop sz="82560" autoAdjust="0"/>
  </p:normalViewPr>
  <p:slideViewPr>
    <p:cSldViewPr snapToGrid="0" snapToObjects="1">
      <p:cViewPr varScale="1">
        <p:scale>
          <a:sx n="59" d="100"/>
          <a:sy n="59" d="100"/>
        </p:scale>
        <p:origin x="167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presProps" Target="presProps.xml"/><Relationship Id="rId47"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viewProps" Target="viewProps.xml"/><Relationship Id="rId48" Type="http://schemas.openxmlformats.org/officeDocument/2006/relationships/customXml" Target="../customXml/item3.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570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latin typeface="Calibri" panose="020F0502020204030204" pitchFamily="34" charset="0"/>
              </a:rPr>
              <a:t>WHILE LOOP</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Basado en el mismo bloque PL/SQL que se construyó con LOOP básico, ahora el ciclo iterativo es manejado usando WHILE LOOP. La condición ahora es evaluada al comienzo de cada iteración a través de la variable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v_x</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Cuando esta variable sea mayor a 50 el control pasará a la sentencia que continúa después del END LOOP, es decir, el bloque mostrará el mensaje: Después del EXIT, el valor de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v_x</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es 60.</a:t>
            </a:r>
          </a:p>
        </p:txBody>
      </p:sp>
    </p:spTree>
    <p:extLst>
      <p:ext uri="{BB962C8B-B14F-4D97-AF65-F5344CB8AC3E}">
        <p14:creationId xmlns:p14="http://schemas.microsoft.com/office/powerpoint/2010/main" val="158574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latin typeface="Calibri" panose="020F0502020204030204" pitchFamily="34" charset="0"/>
              </a:rPr>
              <a:t>WHILE LOOP</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Basado en el mismo bloque PL/SQL que se construyó con LOOP básico, ahora el ciclo iterativo es manejado usando WHILE LOOP. La condición ahora es evaluada al comienzo de cada iteración a través de la variable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v_contador</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Cuando esta variable sea mayor a 3 el control pasará a la sentencia que continúa después del END LOOP.</a:t>
            </a:r>
          </a:p>
        </p:txBody>
      </p:sp>
    </p:spTree>
    <p:extLst>
      <p:ext uri="{BB962C8B-B14F-4D97-AF65-F5344CB8AC3E}">
        <p14:creationId xmlns:p14="http://schemas.microsoft.com/office/powerpoint/2010/main" val="1361516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latin typeface="Calibri" panose="020F0502020204030204" pitchFamily="34" charset="0"/>
              </a:rPr>
              <a:t>WHILE LOOP</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Basado en el mismo ejemplo de LOOP básico, ahora el ciclo iterativo se maneja con WHILE LOOP y se ejecutará mientras el valor de la variable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v_id_max</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(206) sea mayor al valor de la variable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v_id_min</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(que comienza en 100). En cada iteración del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loop</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se aumenta en 1 el valor de esta variable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v_id_min</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Por cada iteración del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loop</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se actualiza el salario del empleado con identificación igual al valor que de la variable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v_id_min</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que en cada iteración se aumenta en uno para “simular” la identificación del empleado. Además, el empleado debe tener un salario menor que el salario promedio para aumentarlo en 25%.</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El bloque al final tiene ROLLBACK porque este mismo ejemplo se usa para explicar el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buclé</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FOR LOOP;</a:t>
            </a:r>
          </a:p>
        </p:txBody>
      </p:sp>
    </p:spTree>
    <p:extLst>
      <p:ext uri="{BB962C8B-B14F-4D97-AF65-F5344CB8AC3E}">
        <p14:creationId xmlns:p14="http://schemas.microsoft.com/office/powerpoint/2010/main" val="4114191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latin typeface="Calibri" panose="020F0502020204030204" pitchFamily="34" charset="0"/>
              </a:rPr>
              <a:t>FOR LOOP</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s-MX" sz="1200" b="0" dirty="0">
                <a:latin typeface="Calibri" panose="020F0502020204030204" pitchFamily="34" charset="0"/>
              </a:rPr>
              <a:t>FOR Loop tiene la misma estructura general que el Loop básico. Además, tienen una instrucción de control antes de la palabra clave LOOP para establecer el número de iteraciones que realiza PL/SQL.</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s-MX" sz="1200" b="0" dirty="0">
                <a:latin typeface="Calibri" panose="020F0502020204030204" pitchFamily="34" charset="0"/>
              </a:rPr>
              <a:t>Las sentencias declaradas dentro del loop </a:t>
            </a:r>
            <a:r>
              <a:rPr lang="es-MX" sz="1200" b="0" i="0" u="none" strike="noStrike" cap="none" dirty="0">
                <a:solidFill>
                  <a:srgbClr val="000000"/>
                </a:solidFill>
                <a:effectLst/>
                <a:latin typeface="Arial"/>
                <a:ea typeface="Arial"/>
                <a:cs typeface="Arial"/>
                <a:sym typeface="Arial"/>
              </a:rPr>
              <a:t>se ejecutan mientras el valor del índice del bucle está entre el límite inferior y el límite superior.</a:t>
            </a:r>
            <a:endParaRPr lang="es-MX" sz="1200" b="0" dirty="0">
              <a:latin typeface="Calibri" panose="020F0502020204030204" pitchFamily="34" charset="0"/>
            </a:endParaRP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s-MX" sz="1200" b="0" dirty="0">
                <a:latin typeface="Calibri" panose="020F0502020204030204" pitchFamily="34" charset="0"/>
              </a:rPr>
              <a:t>Las iteraciones se efectúan un número finito y conocido de veces. El contador o índice es declarado implícitamente y sólo pude ser usado dentro del loop.</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s-MX" sz="1200" b="0" dirty="0">
                <a:latin typeface="Calibri" panose="020F0502020204030204" pitchFamily="34" charset="0"/>
              </a:rPr>
              <a:t>La sintaxis ‘</a:t>
            </a:r>
            <a:r>
              <a:rPr lang="es-MX" sz="1200" b="0" dirty="0" err="1">
                <a:latin typeface="Calibri" panose="020F0502020204030204" pitchFamily="34" charset="0"/>
              </a:rPr>
              <a:t>límite_inferior</a:t>
            </a:r>
            <a:r>
              <a:rPr lang="es-MX" sz="1200" b="0" dirty="0">
                <a:latin typeface="Calibri" panose="020F0502020204030204" pitchFamily="34" charset="0"/>
              </a:rPr>
              <a:t> .. </a:t>
            </a:r>
            <a:r>
              <a:rPr lang="es-MX" sz="1200" b="0" dirty="0" err="1">
                <a:latin typeface="Calibri" panose="020F0502020204030204" pitchFamily="34" charset="0"/>
              </a:rPr>
              <a:t>límite_superior</a:t>
            </a:r>
            <a:r>
              <a:rPr lang="es-MX" sz="1200" b="0" dirty="0">
                <a:latin typeface="Calibri" panose="020F0502020204030204" pitchFamily="34" charset="0"/>
              </a:rPr>
              <a:t>’ es obligatoria. Pueden ser literales, variables o expresiones pero que deben ser números enteros.</a:t>
            </a:r>
          </a:p>
          <a:p>
            <a:pPr marL="0" marR="0" lvl="0" indent="0" algn="just" defTabSz="914400" rtl="0" eaLnBrk="0" fontAlgn="base" latinLnBrk="0" hangingPunct="0">
              <a:lnSpc>
                <a:spcPct val="100000"/>
              </a:lnSpc>
              <a:spcBef>
                <a:spcPct val="30000"/>
              </a:spcBef>
              <a:spcAft>
                <a:spcPct val="0"/>
              </a:spcAft>
              <a:buClrTx/>
              <a:buSzTx/>
              <a:buFontTx/>
              <a:buNone/>
              <a:tabLst/>
              <a:defRPr/>
            </a:pPr>
            <a:r>
              <a:rPr lang="es-MX" sz="1200" b="0" dirty="0">
                <a:latin typeface="Calibri" panose="020F0502020204030204" pitchFamily="34" charset="0"/>
              </a:rPr>
              <a:t>En la sintaxis:</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s-MX" sz="1200" b="1" i="1" dirty="0">
                <a:latin typeface="Calibri" panose="020F0502020204030204" pitchFamily="34" charset="0"/>
              </a:rPr>
              <a:t>contador</a:t>
            </a:r>
            <a:r>
              <a:rPr lang="es-MX" sz="1200" b="0" dirty="0">
                <a:latin typeface="Calibri" panose="020F0502020204030204" pitchFamily="34" charset="0"/>
              </a:rPr>
              <a:t>: es un entero declarado implícitamente (sólo involucra al loop y posteriormente se elimina) cuyo valor incrementa o disminuya de manera automática en 1 en cada iteración del loop hasta que se alcanza el </a:t>
            </a:r>
            <a:r>
              <a:rPr lang="es-MX" sz="1200" b="0" dirty="0" err="1">
                <a:latin typeface="Calibri" panose="020F0502020204030204" pitchFamily="34" charset="0"/>
              </a:rPr>
              <a:t>límite_inferiror</a:t>
            </a:r>
            <a:r>
              <a:rPr lang="es-MX" sz="1200" b="0" dirty="0">
                <a:latin typeface="Calibri" panose="020F0502020204030204" pitchFamily="34" charset="0"/>
              </a:rPr>
              <a:t> o </a:t>
            </a:r>
            <a:r>
              <a:rPr lang="es-MX" sz="1200" b="0" dirty="0" err="1">
                <a:latin typeface="Calibri" panose="020F0502020204030204" pitchFamily="34" charset="0"/>
              </a:rPr>
              <a:t>límite_superior</a:t>
            </a:r>
            <a:r>
              <a:rPr lang="es-MX" sz="1200" b="0" dirty="0">
                <a:latin typeface="Calibri" panose="020F0502020204030204" pitchFamily="34" charset="0"/>
              </a:rPr>
              <a:t>.</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s-MX" sz="1200" b="1" dirty="0">
                <a:latin typeface="Calibri" panose="020F0502020204030204" pitchFamily="34" charset="0"/>
              </a:rPr>
              <a:t>REVERSE</a:t>
            </a:r>
            <a:r>
              <a:rPr lang="es-MX" sz="1200" b="0" dirty="0">
                <a:latin typeface="Calibri" panose="020F0502020204030204" pitchFamily="34" charset="0"/>
              </a:rPr>
              <a:t>: causa que el contador disminuya con cada iteración desde el </a:t>
            </a:r>
            <a:r>
              <a:rPr lang="es-MX" sz="1200" b="0" dirty="0" err="1">
                <a:latin typeface="Calibri" panose="020F0502020204030204" pitchFamily="34" charset="0"/>
              </a:rPr>
              <a:t>límite_superior</a:t>
            </a:r>
            <a:r>
              <a:rPr lang="es-MX" sz="1200" b="0" dirty="0">
                <a:latin typeface="Calibri" panose="020F0502020204030204" pitchFamily="34" charset="0"/>
              </a:rPr>
              <a:t> al </a:t>
            </a:r>
            <a:r>
              <a:rPr lang="es-MX" sz="1200" b="0" dirty="0" err="1">
                <a:latin typeface="Calibri" panose="020F0502020204030204" pitchFamily="34" charset="0"/>
              </a:rPr>
              <a:t>límite_inferior</a:t>
            </a:r>
            <a:r>
              <a:rPr lang="es-MX" sz="1200" b="0" dirty="0">
                <a:latin typeface="Calibri" panose="020F0502020204030204" pitchFamily="34" charset="0"/>
              </a:rPr>
              <a:t>.</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s-MX" sz="1200" b="1" i="1" dirty="0" err="1">
                <a:latin typeface="Calibri" panose="020F0502020204030204" pitchFamily="34" charset="0"/>
              </a:rPr>
              <a:t>límite_inferior</a:t>
            </a:r>
            <a:r>
              <a:rPr lang="es-MX" sz="1200" b="0" dirty="0">
                <a:latin typeface="Calibri" panose="020F0502020204030204" pitchFamily="34" charset="0"/>
              </a:rPr>
              <a:t>: específica el valor inferior del contador.</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s-MX" sz="1200" b="1" i="1" dirty="0" err="1">
                <a:latin typeface="Calibri" panose="020F0502020204030204" pitchFamily="34" charset="0"/>
              </a:rPr>
              <a:t>límite_superior</a:t>
            </a:r>
            <a:r>
              <a:rPr lang="es-MX" sz="1200" b="0" dirty="0">
                <a:latin typeface="Calibri" panose="020F0502020204030204" pitchFamily="34" charset="0"/>
              </a:rPr>
              <a:t>: especifica el valor superior del contador</a:t>
            </a:r>
          </a:p>
        </p:txBody>
      </p:sp>
    </p:spTree>
    <p:extLst>
      <p:ext uri="{BB962C8B-B14F-4D97-AF65-F5344CB8AC3E}">
        <p14:creationId xmlns:p14="http://schemas.microsoft.com/office/powerpoint/2010/main" val="686769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latin typeface="Calibri" panose="020F0502020204030204" pitchFamily="34" charset="0"/>
              </a:rPr>
              <a:t>FOR LOOP</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Basado en el mismo bloque PL/SQL que se construyó con LOOP básico, ahora el ciclo iterativo es manejado usando FOR LOOP. La variable i es declara implícitamente para ser usada en el loop y su valor irá desde el límite inferior (1) al límite superior (5) que indica la cantidad de iteraciones del loop.  Por cada iteración del loop se muestra el valor del índice y de la variable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v_x</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Una vez que se haya llegado al valor máximo del loop el control pasará a la sentencia que continúa después del END LOOP, es decir, el bloque mostrará el mensaje: Después del EXIT, el valor de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v_x</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es 60.</a:t>
            </a:r>
          </a:p>
        </p:txBody>
      </p:sp>
    </p:spTree>
    <p:extLst>
      <p:ext uri="{BB962C8B-B14F-4D97-AF65-F5344CB8AC3E}">
        <p14:creationId xmlns:p14="http://schemas.microsoft.com/office/powerpoint/2010/main" val="3494032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latin typeface="Calibri" panose="020F0502020204030204" pitchFamily="34" charset="0"/>
              </a:rPr>
              <a:t>FOR LOOP</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El mismo bloque PL/SQL anterior pero ahora usando la instrucción REVERSE. Esto significa que las sentencias del LOOP igual se ejecutarán 5 veces pero el índice comenzará con el límite superior (5) y decrementará en 1 hasta llegar al límite inferior (1).  Por cada iteración del loop se muestra el valor del índice y de la variable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v_x</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Una vez que se haya llegado al valor mínimo del loop el control pasará a la sentencia que continúa después del END LOOP, es decir, el bloque mostrará el mensaje: Después del EXIT, el valor de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v_x</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es 60.</a:t>
            </a:r>
          </a:p>
        </p:txBody>
      </p:sp>
    </p:spTree>
    <p:extLst>
      <p:ext uri="{BB962C8B-B14F-4D97-AF65-F5344CB8AC3E}">
        <p14:creationId xmlns:p14="http://schemas.microsoft.com/office/powerpoint/2010/main" val="2561217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latin typeface="Calibri" panose="020F0502020204030204" pitchFamily="34" charset="0"/>
              </a:rPr>
              <a:t>FOR LOOP</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En el mismo bloque PL/SQL usado en los dos loop anteriores, ahora el ciclo iterativo se maneja con FOR LOOP. La variable i es declara implícitamente para ser usada en el loop y su valor irá desde el límite inferior (1) al límite superior (3) que indica la cantidad de iteraciones del loop. Una vez que se haya llegado al valor máximo del loop el control pasará a la sentencia que continúa después del END LOOP.</a:t>
            </a:r>
          </a:p>
        </p:txBody>
      </p:sp>
    </p:spTree>
    <p:extLst>
      <p:ext uri="{BB962C8B-B14F-4D97-AF65-F5344CB8AC3E}">
        <p14:creationId xmlns:p14="http://schemas.microsoft.com/office/powerpoint/2010/main" val="429953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latin typeface="Calibri" panose="020F0502020204030204" pitchFamily="34" charset="0"/>
              </a:rPr>
              <a:t>FOR LOOP</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El mismo ejemplo de LOOP básico, ahora el ciclo iterativo se maneja con FOR LOOP</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La variable i es declara implícitamente para ser usada en el loop y su valor irá desde el valor de la </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variable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v_id_min</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(100) </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hasta el valor de la variable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v_id_max</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(206). </a:t>
            </a:r>
          </a:p>
        </p:txBody>
      </p:sp>
    </p:spTree>
    <p:extLst>
      <p:ext uri="{BB962C8B-B14F-4D97-AF65-F5344CB8AC3E}">
        <p14:creationId xmlns:p14="http://schemas.microsoft.com/office/powerpoint/2010/main" val="118566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err="1">
                <a:latin typeface="Calibri" panose="020F0502020204030204" pitchFamily="34" charset="0"/>
              </a:rPr>
              <a:t>LOOPs</a:t>
            </a:r>
            <a:r>
              <a:rPr lang="es-CL" sz="1200" b="1" dirty="0">
                <a:latin typeface="Calibri" panose="020F0502020204030204" pitchFamily="34" charset="0"/>
              </a:rPr>
              <a:t> Anidados</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Los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loops</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anidados tienen múltiples niveles. </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El uso de etiquetas permiten distinguir entre bloques y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loops</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 pueden anidar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loops</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básicos, FOR,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While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dentro de otro.</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La etiqueta debe ir antes de la palabra LOOP palabra dentro de delimitadores de la etiqueta (la etiqueta &lt;&lt; &gt;&gt;). En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loops</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FOR o WHILE coloque la etiqueta antes de FOR o WHILE.</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El bloque PL/SQL del ejemplo, usa Loop Simple anidado para buscar los número primos del 2 al 50 a través de la variable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v_i</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El Loop principal procesa los valores 2 al 50 y por cada uno de estos números en el loop interno se validará si el resto de la división entre las variables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v_i</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y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v_j</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es cero o si ambos variables tienen el mismo valor para salir del loop interno. Cuando se cumple la condición de salida del loop interno, en el loop principal se pregunta si las 2 variables son iguales porque ese caso el número del loop principal es primo.</a:t>
            </a:r>
          </a:p>
        </p:txBody>
      </p:sp>
    </p:spTree>
    <p:extLst>
      <p:ext uri="{BB962C8B-B14F-4D97-AF65-F5344CB8AC3E}">
        <p14:creationId xmlns:p14="http://schemas.microsoft.com/office/powerpoint/2010/main" val="1583597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err="1">
                <a:latin typeface="Calibri" panose="020F0502020204030204" pitchFamily="34" charset="0"/>
              </a:rPr>
              <a:t>LOOPs</a:t>
            </a:r>
            <a:r>
              <a:rPr lang="es-CL" sz="1200" b="1" dirty="0">
                <a:latin typeface="Calibri" panose="020F0502020204030204" pitchFamily="34" charset="0"/>
              </a:rPr>
              <a:t> Anidados</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El bloque PL/SQL del ejemplo, tiene dos loop. El primero obtiene todas las identificaciones de los departamentos, el segundo loop verifica por cada empleado de la tabla EMPLOYEES si trabaja en el departamento leído desde el primer loop para mostrarlo. </a:t>
            </a:r>
          </a:p>
        </p:txBody>
      </p:sp>
    </p:spTree>
    <p:extLst>
      <p:ext uri="{BB962C8B-B14F-4D97-AF65-F5344CB8AC3E}">
        <p14:creationId xmlns:p14="http://schemas.microsoft.com/office/powerpoint/2010/main" val="3498381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7813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4151478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Loop o Bucle</a:t>
            </a:r>
            <a:endPar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La construcción de </a:t>
            </a:r>
            <a:r>
              <a:rPr kumimoji="0" lang="es-CL" sz="1200" b="0" i="0" u="none" strike="noStrike" kern="1200" cap="none" spc="0" normalizeH="0" baseline="0" noProof="0" dirty="0" err="1">
                <a:ln>
                  <a:noFill/>
                </a:ln>
                <a:solidFill>
                  <a:prstClr val="black"/>
                </a:solidFill>
                <a:effectLst/>
                <a:uLnTx/>
                <a:uFillTx/>
                <a:latin typeface="Calibri"/>
                <a:ea typeface="ＭＳ Ｐゴシック" pitchFamily="34" charset="-128"/>
                <a:cs typeface="Arial" pitchFamily="34" charset="0"/>
              </a:rPr>
              <a:t>loop</a:t>
            </a: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 o bucle son un tipo de Estructura de Control de Flujo y PL/SQL PL/SQL ofrece varias facilidades para estructurar bucles y poder repetir una o más sentencias ejecutables (SQL y PL/SQL) un número específico de veces en función de una o más condiciones especificadas. </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s-ES" sz="1200" dirty="0"/>
              <a:t>Estas sentencias o bucles iterativos terminan automáticamente una vez que coinciden con una condición de salida válida o cuando se completa su ciclo de iteración. </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Es obligatorio tener una condición de salida en un </a:t>
            </a:r>
            <a:r>
              <a:rPr kumimoji="0" lang="es-CL" sz="1200" b="0" i="0" u="none" strike="noStrike" kern="1200" cap="none" spc="0" normalizeH="0" baseline="0" noProof="0" dirty="0" err="1">
                <a:ln>
                  <a:noFill/>
                </a:ln>
                <a:solidFill>
                  <a:prstClr val="black"/>
                </a:solidFill>
                <a:effectLst/>
                <a:uLnTx/>
                <a:uFillTx/>
                <a:latin typeface="Calibri"/>
                <a:ea typeface="ＭＳ Ｐゴシック" pitchFamily="34" charset="-128"/>
                <a:cs typeface="Arial" pitchFamily="34" charset="0"/>
              </a:rPr>
              <a:t>loop</a:t>
            </a: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 de lo contrario, es infinito. </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El comando EXIT se puede utilizar para terminar </a:t>
            </a:r>
            <a:r>
              <a:rPr kumimoji="0" lang="es-CL" sz="1200" b="0" i="0" u="none" strike="noStrike" kern="1200" cap="none" spc="0" normalizeH="0" baseline="0" noProof="0" dirty="0" err="1">
                <a:ln>
                  <a:noFill/>
                </a:ln>
                <a:solidFill>
                  <a:prstClr val="black"/>
                </a:solidFill>
                <a:effectLst/>
                <a:uLnTx/>
                <a:uFillTx/>
                <a:latin typeface="Calibri"/>
                <a:ea typeface="ＭＳ Ｐゴシック" pitchFamily="34" charset="-128"/>
                <a:cs typeface="Arial" pitchFamily="34" charset="0"/>
              </a:rPr>
              <a:t>loops</a:t>
            </a: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 Un </a:t>
            </a:r>
            <a:r>
              <a:rPr kumimoji="0" lang="es-CL" sz="1200" b="0" i="0" u="none" strike="noStrike" kern="1200" cap="none" spc="0" normalizeH="0" baseline="0" noProof="0" dirty="0" err="1">
                <a:ln>
                  <a:noFill/>
                </a:ln>
                <a:solidFill>
                  <a:prstClr val="black"/>
                </a:solidFill>
                <a:effectLst/>
                <a:uLnTx/>
                <a:uFillTx/>
                <a:latin typeface="Calibri"/>
                <a:ea typeface="ＭＳ Ｐゴシック" pitchFamily="34" charset="-128"/>
                <a:cs typeface="Arial" pitchFamily="34" charset="0"/>
              </a:rPr>
              <a:t>loop</a:t>
            </a: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 básico debe tener una salida.</a:t>
            </a:r>
          </a:p>
        </p:txBody>
      </p:sp>
    </p:spTree>
    <p:extLst>
      <p:ext uri="{BB962C8B-B14F-4D97-AF65-F5344CB8AC3E}">
        <p14:creationId xmlns:p14="http://schemas.microsoft.com/office/powerpoint/2010/main" val="4119372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err="1">
                <a:ln>
                  <a:noFill/>
                </a:ln>
                <a:solidFill>
                  <a:prstClr val="black"/>
                </a:solidFill>
                <a:effectLst/>
                <a:uLnTx/>
                <a:uFillTx/>
                <a:latin typeface="Calibri"/>
                <a:ea typeface="ＭＳ Ｐゴシック" pitchFamily="34" charset="-128"/>
                <a:cs typeface="Arial" pitchFamily="34" charset="0"/>
              </a:rPr>
              <a:t>Loops</a:t>
            </a:r>
            <a:r>
              <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 o Bucles Iterativos</a:t>
            </a:r>
            <a:endPar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PL/SQL proporciona los siguientes tipos de </a:t>
            </a:r>
            <a:r>
              <a:rPr kumimoji="0" lang="es-CL" sz="1200" b="0" i="0" u="none" strike="noStrike" kern="1200" cap="none" spc="0" normalizeH="0" baseline="0" noProof="0" dirty="0" err="1">
                <a:ln>
                  <a:noFill/>
                </a:ln>
                <a:solidFill>
                  <a:prstClr val="black"/>
                </a:solidFill>
                <a:effectLst/>
                <a:uLnTx/>
                <a:uFillTx/>
                <a:latin typeface="Calibri"/>
                <a:ea typeface="ＭＳ Ｐゴシック" pitchFamily="34" charset="-128"/>
                <a:cs typeface="Arial" pitchFamily="34" charset="0"/>
              </a:rPr>
              <a:t>loops</a:t>
            </a: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 </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LOOP Simple: que realiza acciones repetitivas sin condiciones generales. Este Loop debe tener una condición de salida usando la cláusula EXIT.</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FOR LOOP: se realizan acciones iterativas basadas en un contador.</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WHILE </a:t>
            </a:r>
            <a:r>
              <a:rPr kumimoji="0" lang="es-CL" sz="1200" b="0" i="0" u="none" strike="noStrike" kern="1200" cap="none" spc="0" normalizeH="0" baseline="0" noProof="0" dirty="0" err="1">
                <a:ln>
                  <a:noFill/>
                </a:ln>
                <a:solidFill>
                  <a:prstClr val="black"/>
                </a:solidFill>
                <a:effectLst/>
                <a:uLnTx/>
                <a:uFillTx/>
                <a:latin typeface="Calibri"/>
                <a:ea typeface="ＭＳ Ｐゴシック" pitchFamily="34" charset="-128"/>
                <a:cs typeface="Arial" pitchFamily="34" charset="0"/>
              </a:rPr>
              <a:t>loops</a:t>
            </a: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 que realizan acciones iterativos basados ​​en una condición.</a:t>
            </a:r>
          </a:p>
          <a:p>
            <a:pPr marL="0" marR="0" lvl="0" indent="0" algn="just"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En la mayoría de las situaciones en las que se debe escribir un código en un loop, se puede lograr a partir de cualquiera de los tres tipos de LOOP, pero en </a:t>
            </a:r>
            <a:r>
              <a:rPr kumimoji="0" lang="es-MX" sz="1200" b="0" i="0" u="none" strike="noStrike" kern="1200" cap="none" spc="0" normalizeH="0" baseline="0" noProof="0" dirty="0" err="1">
                <a:ln>
                  <a:noFill/>
                </a:ln>
                <a:solidFill>
                  <a:prstClr val="black"/>
                </a:solidFill>
                <a:effectLst/>
                <a:uLnTx/>
                <a:uFillTx/>
                <a:latin typeface="Calibri"/>
                <a:ea typeface="ＭＳ Ｐゴシック" pitchFamily="34" charset="-128"/>
                <a:cs typeface="Arial" pitchFamily="34" charset="0"/>
              </a:rPr>
              <a:t>ocaciones</a:t>
            </a:r>
            <a:r>
              <a:rPr kumimoji="0" lang="es-MX"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 se termina con un número adicional de líneas de código que aumentan la complejidad y el mantenimiento del programa. Por lo tanto, siempre es mejor utilizar el tipo de bucle adecuado para la situación adecuada.</a:t>
            </a:r>
            <a:endPar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p:txBody>
      </p:sp>
    </p:spTree>
    <p:extLst>
      <p:ext uri="{BB962C8B-B14F-4D97-AF65-F5344CB8AC3E}">
        <p14:creationId xmlns:p14="http://schemas.microsoft.com/office/powerpoint/2010/main" val="977269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t>LOOP Simple</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La forma más simple de una sentencia LOOP es el Loop Simple (también conocido como Básico), que encierra una serie de declaraciones entre las palabras reservadas LOOP y END LOOP. Cada vez que el flujo de ejecución llega a la instrucción END LOOP se devuelve el control a la sentencia LOOP correspondiente (al comienzo del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loop</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y se prepara para la siguiente iteración.</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Un LOOP Simple permite la ejecución de sus sentencias al menos una vez, incluso si la condición de salida ya se cumple al entrar en el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loop</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 </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Sin la instrucción EXIT, el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loop</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sería infinito . Se puede usar la sentencia EXIT para terminar el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loop</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El control pasa a la siguiente sentencia después de la sentencia END LOOP. </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Si a la sentencia EXIT se agrega una Condición WHEN significa que el LOOP se ejecutará hasta que se cumpla la condición. Un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loop</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básico puede contener múltiples sentencias EXIT, pero se recomienda tener solo un punto de salida.</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CL" sz="1200" b="1"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En la sintaxis: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CL" sz="1200" b="1" i="1"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sentencia</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pueden ser uno o más sentencias PL/SQL o SQL.</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CL" sz="1200" b="1" i="1"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condición</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es una variable Booleana o expresión</a:t>
            </a:r>
          </a:p>
        </p:txBody>
      </p:sp>
    </p:spTree>
    <p:extLst>
      <p:ext uri="{BB962C8B-B14F-4D97-AF65-F5344CB8AC3E}">
        <p14:creationId xmlns:p14="http://schemas.microsoft.com/office/powerpoint/2010/main" val="3384169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t>LOOP Simple</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El bloque PL/SQL del ejemplo muestra el valor de la variable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v_x</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cinco veces ya que la condición de salida del LOOP es que el valor de esta variable sea mayor a 50.  Por cada iteración del LOOP, la variable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v_x</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se aumenta en 10 y cuando sea mayor a 50 el control pasará a la sentencia que continúa después del END LOOP, en este caso se mostrará el mensaje: </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Después del EXIT, el valor de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v_x</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es: </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60.</a:t>
            </a:r>
          </a:p>
        </p:txBody>
      </p:sp>
    </p:spTree>
    <p:extLst>
      <p:ext uri="{BB962C8B-B14F-4D97-AF65-F5344CB8AC3E}">
        <p14:creationId xmlns:p14="http://schemas.microsoft.com/office/powerpoint/2010/main" val="2625775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t>LOOP Simple</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El bloque PL/SQL del ejemplo inserta nuevas filas a la tabla UBICACIONES. La inserción de  nuevas filas se efectuará 3 veces ya que el LOOP es controlado a través de la variable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v_contador</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y cuando ésta sea mayor a 3 el control pasará a la sentencia que continúa después del END LOOP, en este caso se acaba el bloque PL/SQL.</a:t>
            </a:r>
          </a:p>
        </p:txBody>
      </p:sp>
    </p:spTree>
    <p:extLst>
      <p:ext uri="{BB962C8B-B14F-4D97-AF65-F5344CB8AC3E}">
        <p14:creationId xmlns:p14="http://schemas.microsoft.com/office/powerpoint/2010/main" val="3795670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t>LOOP Simple</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En el ejemplo, la sentencia SELECT del bloque obtiene el salario promedio, la identificación mínima de empleado y la identificación máxima de empleado. Estos dos último valores se usan para generar el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loop</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el que comenzará con el valor 100 (mínima identificación de empleado). Por cada iteración del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loop</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se aumenta en 1 el valor de esta variable y el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loop</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se ejecutará hasta que el valor de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v_id_min</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se mayor al valor de la variable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v_id_max</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(206) es decir, se ejecutará 107 veces.</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Por cada iteración del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loop</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se actualiza el salario del empleado con identificación igual al valor que de la variable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v_id_min</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que en cada iteración se aumenta en uno para “simular” la identificación del empleado. Además, el empleado debe tener un salario menor que el salario promedio para aumentarlo en 25%. </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 usa el atributo SQL ROWCOUNT para saber si se realizó la actualización del salario del empleado que se está procesando, para mostrar como salida del bloque el total de empleados actualizados.</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El bloque al final tiene ROLLBACK porque este mismo ejemplo se usa para explicar el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buclé</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WHILE LOOP;</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endPar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endParaRPr>
          </a:p>
        </p:txBody>
      </p:sp>
    </p:spTree>
    <p:extLst>
      <p:ext uri="{BB962C8B-B14F-4D97-AF65-F5344CB8AC3E}">
        <p14:creationId xmlns:p14="http://schemas.microsoft.com/office/powerpoint/2010/main" val="1238677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latin typeface="Calibri" panose="020F0502020204030204" pitchFamily="34" charset="0"/>
              </a:rPr>
              <a:t>WHILE LOOP</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s-MX" sz="1200" b="0" dirty="0">
                <a:latin typeface="Calibri" panose="020F0502020204030204" pitchFamily="34" charset="0"/>
              </a:rPr>
              <a:t>Con este tipo de loop o bucle se repite una o más sentencias (SQL y/o PL/SQL)  mientras la condición declara al comienzo del loop sea verdadera. </a:t>
            </a:r>
            <a:r>
              <a:rPr lang="es-CL" sz="1200" b="0" dirty="0">
                <a:latin typeface="Calibri" panose="020F0502020204030204" pitchFamily="34" charset="0"/>
              </a:rPr>
              <a:t>La condición se evalúa al inicio de cada iteración. El ciclo termina cuando la condición es FALSE o NULL</a:t>
            </a:r>
            <a:endParaRPr lang="es-MX" sz="1200" b="0" dirty="0">
              <a:latin typeface="Calibri" panose="020F0502020204030204" pitchFamily="34" charset="0"/>
            </a:endParaRP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s-MX" sz="1200" b="0" dirty="0">
                <a:latin typeface="Calibri" panose="020F0502020204030204" pitchFamily="34" charset="0"/>
              </a:rPr>
              <a:t>En cada iteración, las sentencias se ejecutan y el control vuelve al comienzo del loop, verificándose la condición de control y, si es verdadera, se continúa con la siguiente iteración.</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s-MX" sz="1200" b="0" dirty="0">
                <a:latin typeface="Calibri" panose="020F0502020204030204" pitchFamily="34" charset="0"/>
              </a:rPr>
              <a:t>Si la condición de entrada al loop no se cumple no se ejecuta ninguna sentencia </a:t>
            </a:r>
            <a:r>
              <a:rPr lang="es-CL" sz="1200" b="0" dirty="0">
                <a:latin typeface="Calibri" panose="020F0502020204030204" pitchFamily="34" charset="0"/>
              </a:rPr>
              <a:t>declarada dentro del </a:t>
            </a:r>
            <a:r>
              <a:rPr lang="es-CL" sz="1200" b="0" dirty="0" err="1">
                <a:latin typeface="Calibri" panose="020F0502020204030204" pitchFamily="34" charset="0"/>
              </a:rPr>
              <a:t>loop</a:t>
            </a:r>
            <a:r>
              <a:rPr lang="es-CL" sz="1200" b="0" dirty="0">
                <a:latin typeface="Calibri" panose="020F0502020204030204" pitchFamily="34" charset="0"/>
              </a:rPr>
              <a:t> </a:t>
            </a:r>
            <a:r>
              <a:rPr lang="es-MX" sz="1200" b="0" dirty="0">
                <a:latin typeface="Calibri" panose="020F0502020204030204" pitchFamily="34" charset="0"/>
              </a:rPr>
              <a:t>y el control pasa a la siguiente sentencia del END LOOP.</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s-MX" sz="1200" b="0" dirty="0">
                <a:latin typeface="Calibri" panose="020F0502020204030204" pitchFamily="34" charset="0"/>
              </a:rPr>
              <a:t>A diferencia de los </a:t>
            </a:r>
            <a:r>
              <a:rPr lang="es-MX" sz="1200" b="0" dirty="0" err="1">
                <a:latin typeface="Calibri" panose="020F0502020204030204" pitchFamily="34" charset="0"/>
              </a:rPr>
              <a:t>loops</a:t>
            </a:r>
            <a:r>
              <a:rPr lang="es-MX" sz="1200" b="0" dirty="0">
                <a:latin typeface="Calibri" panose="020F0502020204030204" pitchFamily="34" charset="0"/>
              </a:rPr>
              <a:t> simples, en WHILE LOOP el programador solo debe administrar el valor de la variable de la condición ya que la salida del loop se realiza automáticamente.</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s-MX" sz="1200" b="0" dirty="0">
                <a:latin typeface="Calibri" panose="020F0502020204030204" pitchFamily="34" charset="0"/>
              </a:rPr>
              <a:t>En este tipo de loop, si la variable contador o la variable de la condición de entrada no se inicializa, el loop no se ejecutará ni una sola vez, ya que se trata de un tipo de "protección al comienzo del loop“.</a:t>
            </a:r>
            <a:endParaRPr lang="es-CL" sz="1200" b="0" dirty="0">
              <a:latin typeface="Calibri" panose="020F0502020204030204" pitchFamily="34"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0" dirty="0">
                <a:latin typeface="Calibri" panose="020F0502020204030204" pitchFamily="34" charset="0"/>
              </a:rPr>
              <a:t>En la sintaxis:</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s-CL" sz="1200" b="1" i="1" dirty="0">
                <a:latin typeface="Calibri" panose="020F0502020204030204" pitchFamily="34" charset="0"/>
              </a:rPr>
              <a:t>condición</a:t>
            </a:r>
            <a:r>
              <a:rPr lang="es-CL" sz="1200" b="0" dirty="0">
                <a:latin typeface="Calibri" panose="020F0502020204030204" pitchFamily="34" charset="0"/>
              </a:rPr>
              <a:t>: es una variable Booleana o expresión.</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s-CL" sz="1200" b="1" i="1" dirty="0">
                <a:latin typeface="Calibri" panose="020F0502020204030204" pitchFamily="34" charset="0"/>
              </a:rPr>
              <a:t>sentencia</a:t>
            </a:r>
            <a:r>
              <a:rPr lang="es-CL" sz="1200" b="0" dirty="0">
                <a:latin typeface="Calibri" panose="020F0502020204030204" pitchFamily="34" charset="0"/>
              </a:rPr>
              <a:t>: pueden ser uno o más sentencias PL/SQL o SQL.</a:t>
            </a:r>
          </a:p>
        </p:txBody>
      </p:sp>
    </p:spTree>
    <p:extLst>
      <p:ext uri="{BB962C8B-B14F-4D97-AF65-F5344CB8AC3E}">
        <p14:creationId xmlns:p14="http://schemas.microsoft.com/office/powerpoint/2010/main" val="26317512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79" r:id="rId3"/>
    <p:sldLayoutId id="2147483678" r:id="rId4"/>
    <p:sldLayoutId id="2147483677"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3458817" y="2487700"/>
            <a:ext cx="5429758" cy="2891100"/>
          </a:xfrm>
          <a:prstGeom prst="rect">
            <a:avLst/>
          </a:prstGeom>
        </p:spPr>
        <p:txBody>
          <a:bodyPr spcFirstLastPara="1" wrap="square" lIns="91425" tIns="45700" rIns="91425" bIns="45700" anchor="b" anchorCtr="0">
            <a:noAutofit/>
          </a:bodyPr>
          <a:lstStyle/>
          <a:p>
            <a:pPr lvl="0"/>
            <a:r>
              <a:rPr lang="es-CL" sz="5800" b="1" dirty="0"/>
              <a:t>Estructuras de Iteración en Bloques PL/SQL</a:t>
            </a:r>
            <a:endParaRPr sz="5800" b="1" dirty="0"/>
          </a:p>
        </p:txBody>
      </p:sp>
      <p:sp>
        <p:nvSpPr>
          <p:cNvPr id="213" name="Google Shape;213;p30"/>
          <p:cNvSpPr txBox="1">
            <a:spLocks noGrp="1"/>
          </p:cNvSpPr>
          <p:nvPr>
            <p:ph type="subTitle" idx="1"/>
          </p:nvPr>
        </p:nvSpPr>
        <p:spPr>
          <a:xfrm>
            <a:off x="6386512" y="5620875"/>
            <a:ext cx="2502087" cy="873900"/>
          </a:xfrm>
          <a:prstGeom prst="roundRect">
            <a:avLst/>
          </a:prstGeom>
        </p:spPr>
        <p:txBody>
          <a:bodyPr spcFirstLastPara="1" wrap="square" lIns="91425" tIns="0" rIns="182875" bIns="0" anchor="t" anchorCtr="0">
            <a:noAutofit/>
          </a:bodyPr>
          <a:lstStyle/>
          <a:p>
            <a:pPr marL="0" lvl="0" indent="0" algn="ctr"/>
            <a:r>
              <a:rPr lang="en-US" sz="3600" dirty="0"/>
              <a:t>MDY3131</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t>LOOP Simple</a:t>
            </a:r>
            <a:endParaRPr lang="es-CL" sz="2800" b="1" dirty="0">
              <a:solidFill>
                <a:prstClr val="white"/>
              </a:solidFill>
              <a:latin typeface="Calibri"/>
            </a:endParaRPr>
          </a:p>
        </p:txBody>
      </p:sp>
      <p:sp>
        <p:nvSpPr>
          <p:cNvPr id="5" name="Rectangle 3">
            <a:extLst>
              <a:ext uri="{FF2B5EF4-FFF2-40B4-BE49-F238E27FC236}">
                <a16:creationId xmlns:a16="http://schemas.microsoft.com/office/drawing/2014/main" id="{68C04334-8BC3-437F-8129-50E81E12E51E}"/>
              </a:ext>
            </a:extLst>
          </p:cNvPr>
          <p:cNvSpPr txBox="1">
            <a:spLocks noChangeArrowheads="1"/>
          </p:cNvSpPr>
          <p:nvPr/>
        </p:nvSpPr>
        <p:spPr bwMode="auto">
          <a:xfrm>
            <a:off x="611188" y="1037210"/>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8" name="Text Box 5">
            <a:extLst>
              <a:ext uri="{FF2B5EF4-FFF2-40B4-BE49-F238E27FC236}">
                <a16:creationId xmlns:a16="http://schemas.microsoft.com/office/drawing/2014/main" id="{9FEF3BB7-E277-43A2-A800-BEAC36CF1978}"/>
              </a:ext>
            </a:extLst>
          </p:cNvPr>
          <p:cNvSpPr txBox="1">
            <a:spLocks noChangeArrowheads="1"/>
          </p:cNvSpPr>
          <p:nvPr/>
        </p:nvSpPr>
        <p:spPr bwMode="auto">
          <a:xfrm>
            <a:off x="754484" y="1327724"/>
            <a:ext cx="7547305" cy="560153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VAR </a:t>
            </a:r>
            <a:r>
              <a:rPr lang="en-US" b="1" kern="1200" dirty="0" err="1">
                <a:latin typeface="Calibri" panose="020F0502020204030204" pitchFamily="34" charset="0"/>
                <a:ea typeface="+mn-ea"/>
                <a:cs typeface="Calibri" panose="020F0502020204030204" pitchFamily="34" charset="0"/>
              </a:rPr>
              <a:t>b_porc_aumento</a:t>
            </a:r>
            <a:r>
              <a:rPr lang="en-US" b="1" kern="1200" dirty="0">
                <a:latin typeface="Calibri" panose="020F0502020204030204" pitchFamily="34" charset="0"/>
                <a:ea typeface="+mn-ea"/>
                <a:cs typeface="Calibri" panose="020F0502020204030204" pitchFamily="34" charset="0"/>
              </a:rPr>
              <a:t> NUMBER</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EXEC :</a:t>
            </a:r>
            <a:r>
              <a:rPr lang="en-US" b="1" kern="1200" dirty="0" err="1">
                <a:latin typeface="Calibri" panose="020F0502020204030204" pitchFamily="34" charset="0"/>
                <a:ea typeface="+mn-ea"/>
                <a:cs typeface="Calibri" panose="020F0502020204030204" pitchFamily="34" charset="0"/>
              </a:rPr>
              <a:t>b_porc_aumento</a:t>
            </a:r>
            <a:r>
              <a:rPr lang="en-US" b="1" kern="1200" dirty="0">
                <a:latin typeface="Calibri" panose="020F0502020204030204" pitchFamily="34" charset="0"/>
                <a:ea typeface="+mn-ea"/>
                <a:cs typeface="Calibri" panose="020F0502020204030204" pitchFamily="34" charset="0"/>
              </a:rPr>
              <a:t>:=1.25</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n-US" b="1" kern="1200" dirty="0" err="1">
                <a:latin typeface="Calibri" panose="020F0502020204030204" pitchFamily="34" charset="0"/>
                <a:ea typeface="+mn-ea"/>
                <a:cs typeface="Calibri" panose="020F0502020204030204" pitchFamily="34" charset="0"/>
              </a:rPr>
              <a:t>v_sal_prom</a:t>
            </a:r>
            <a:r>
              <a:rPr lang="en-US" b="1" kern="1200" dirty="0">
                <a:latin typeface="Calibri" panose="020F0502020204030204" pitchFamily="34" charset="0"/>
                <a:ea typeface="+mn-ea"/>
                <a:cs typeface="Calibri" panose="020F0502020204030204" pitchFamily="34" charset="0"/>
              </a:rPr>
              <a:t> NUMBER(7);</a:t>
            </a:r>
          </a:p>
          <a:p>
            <a:pPr lvl="0" fontAlgn="base">
              <a:spcBef>
                <a:spcPct val="0"/>
              </a:spcBef>
              <a:spcAft>
                <a:spcPct val="0"/>
              </a:spcAft>
              <a:buClrTx/>
              <a:defRPr/>
            </a:pPr>
            <a:r>
              <a:rPr lang="en-US" b="1" kern="1200" dirty="0" err="1">
                <a:latin typeface="Calibri" panose="020F0502020204030204" pitchFamily="34" charset="0"/>
                <a:ea typeface="+mn-ea"/>
                <a:cs typeface="Calibri" panose="020F0502020204030204" pitchFamily="34" charset="0"/>
              </a:rPr>
              <a:t>v_id_min</a:t>
            </a:r>
            <a:r>
              <a:rPr lang="en-US" b="1" kern="1200" dirty="0">
                <a:latin typeface="Calibri" panose="020F0502020204030204" pitchFamily="34" charset="0"/>
                <a:ea typeface="+mn-ea"/>
                <a:cs typeface="Calibri" panose="020F0502020204030204" pitchFamily="34" charset="0"/>
              </a:rPr>
              <a:t> NUMBER(3);</a:t>
            </a:r>
          </a:p>
          <a:p>
            <a:pPr lvl="0" fontAlgn="base">
              <a:spcBef>
                <a:spcPct val="0"/>
              </a:spcBef>
              <a:spcAft>
                <a:spcPct val="0"/>
              </a:spcAft>
              <a:buClrTx/>
              <a:defRPr/>
            </a:pPr>
            <a:r>
              <a:rPr lang="en-US" b="1" kern="1200" dirty="0" err="1">
                <a:latin typeface="Calibri" panose="020F0502020204030204" pitchFamily="34" charset="0"/>
                <a:ea typeface="+mn-ea"/>
                <a:cs typeface="Calibri" panose="020F0502020204030204" pitchFamily="34" charset="0"/>
              </a:rPr>
              <a:t>v_id_max</a:t>
            </a:r>
            <a:r>
              <a:rPr lang="en-US" b="1" kern="1200" dirty="0">
                <a:latin typeface="Calibri" panose="020F0502020204030204" pitchFamily="34" charset="0"/>
                <a:ea typeface="+mn-ea"/>
                <a:cs typeface="Calibri" panose="020F0502020204030204" pitchFamily="34" charset="0"/>
              </a:rPr>
              <a:t> NUMBER(3);</a:t>
            </a:r>
          </a:p>
          <a:p>
            <a:pPr lvl="0" fontAlgn="base">
              <a:spcBef>
                <a:spcPct val="0"/>
              </a:spcBef>
              <a:spcAft>
                <a:spcPct val="0"/>
              </a:spcAft>
              <a:buClrTx/>
              <a:defRPr/>
            </a:pPr>
            <a:r>
              <a:rPr lang="en-US" b="1" kern="1200" dirty="0" err="1">
                <a:latin typeface="Calibri" panose="020F0502020204030204" pitchFamily="34" charset="0"/>
                <a:ea typeface="+mn-ea"/>
                <a:cs typeface="Calibri" panose="020F0502020204030204" pitchFamily="34" charset="0"/>
              </a:rPr>
              <a:t>v_tot_emp_act</a:t>
            </a:r>
            <a:r>
              <a:rPr lang="en-US" b="1" kern="1200" dirty="0">
                <a:latin typeface="Calibri" panose="020F0502020204030204" pitchFamily="34" charset="0"/>
                <a:ea typeface="+mn-ea"/>
                <a:cs typeface="Calibri" panose="020F0502020204030204" pitchFamily="34" charset="0"/>
              </a:rPr>
              <a:t> NUMBER(3):=0;</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SELECT ROUND(AVG(salary)),MIN(</a:t>
            </a:r>
            <a:r>
              <a:rPr lang="en-US" b="1" kern="1200" dirty="0" err="1">
                <a:latin typeface="Calibri" panose="020F0502020204030204" pitchFamily="34" charset="0"/>
                <a:ea typeface="+mn-ea"/>
                <a:cs typeface="Calibri" panose="020F0502020204030204" pitchFamily="34" charset="0"/>
              </a:rPr>
              <a:t>employee_id</a:t>
            </a:r>
            <a:r>
              <a:rPr lang="en-US" b="1" kern="1200" dirty="0">
                <a:latin typeface="Calibri" panose="020F0502020204030204" pitchFamily="34" charset="0"/>
                <a:ea typeface="+mn-ea"/>
                <a:cs typeface="Calibri" panose="020F0502020204030204" pitchFamily="34" charset="0"/>
              </a:rPr>
              <a:t>), MAX(</a:t>
            </a:r>
            <a:r>
              <a:rPr lang="en-US" b="1" kern="1200" dirty="0" err="1">
                <a:latin typeface="Calibri" panose="020F0502020204030204" pitchFamily="34" charset="0"/>
                <a:ea typeface="+mn-ea"/>
                <a:cs typeface="Calibri" panose="020F0502020204030204" pitchFamily="34" charset="0"/>
              </a:rPr>
              <a:t>employee_id</a:t>
            </a:r>
            <a:r>
              <a:rPr lang="en-US"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INTO </a:t>
            </a:r>
            <a:r>
              <a:rPr lang="en-US" b="1" kern="1200" dirty="0" err="1">
                <a:latin typeface="Calibri" panose="020F0502020204030204" pitchFamily="34" charset="0"/>
                <a:ea typeface="+mn-ea"/>
                <a:cs typeface="Calibri" panose="020F0502020204030204" pitchFamily="34" charset="0"/>
              </a:rPr>
              <a:t>v_sal_prom,v_id_min,v_id_max</a:t>
            </a:r>
            <a:endParaRPr lang="en-US"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FROM employees;    </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LOOP </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UPDATE </a:t>
            </a:r>
            <a:r>
              <a:rPr lang="en-US" b="1" kern="1200" dirty="0" err="1">
                <a:solidFill>
                  <a:srgbClr val="C00000"/>
                </a:solidFill>
                <a:latin typeface="Calibri" panose="020F0502020204030204" pitchFamily="34" charset="0"/>
                <a:ea typeface="+mn-ea"/>
                <a:cs typeface="Calibri" panose="020F0502020204030204" pitchFamily="34" charset="0"/>
              </a:rPr>
              <a:t>empleados</a:t>
            </a:r>
            <a:endParaRPr lang="en-US" b="1" kern="1200" dirty="0">
              <a:solidFill>
                <a:srgbClr val="C00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SET salary=ROUND(salary*:</a:t>
            </a:r>
            <a:r>
              <a:rPr lang="en-US" b="1" kern="1200" dirty="0" err="1">
                <a:solidFill>
                  <a:srgbClr val="C00000"/>
                </a:solidFill>
                <a:latin typeface="Calibri" panose="020F0502020204030204" pitchFamily="34" charset="0"/>
                <a:ea typeface="+mn-ea"/>
                <a:cs typeface="Calibri" panose="020F0502020204030204" pitchFamily="34" charset="0"/>
              </a:rPr>
              <a:t>b_porc_aumento</a:t>
            </a:r>
            <a:r>
              <a:rPr lang="en-US" b="1" kern="1200" dirty="0">
                <a:solidFill>
                  <a:srgbClr val="C00000"/>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WHERE </a:t>
            </a:r>
            <a:r>
              <a:rPr lang="en-US" b="1" kern="1200" dirty="0" err="1">
                <a:solidFill>
                  <a:srgbClr val="C00000"/>
                </a:solidFill>
                <a:latin typeface="Calibri" panose="020F0502020204030204" pitchFamily="34" charset="0"/>
                <a:ea typeface="+mn-ea"/>
                <a:cs typeface="Calibri" panose="020F0502020204030204" pitchFamily="34" charset="0"/>
              </a:rPr>
              <a:t>employee_id</a:t>
            </a:r>
            <a:r>
              <a:rPr lang="en-US" b="1" kern="1200" dirty="0">
                <a:solidFill>
                  <a:srgbClr val="C00000"/>
                </a:solidFill>
                <a:latin typeface="Calibri" panose="020F0502020204030204" pitchFamily="34" charset="0"/>
                <a:ea typeface="+mn-ea"/>
                <a:cs typeface="Calibri" panose="020F0502020204030204" pitchFamily="34" charset="0"/>
              </a:rPr>
              <a:t>=</a:t>
            </a:r>
            <a:r>
              <a:rPr lang="en-US" b="1" kern="1200" dirty="0" err="1">
                <a:solidFill>
                  <a:srgbClr val="C00000"/>
                </a:solidFill>
                <a:latin typeface="Calibri" panose="020F0502020204030204" pitchFamily="34" charset="0"/>
                <a:ea typeface="+mn-ea"/>
                <a:cs typeface="Calibri" panose="020F0502020204030204" pitchFamily="34" charset="0"/>
              </a:rPr>
              <a:t>v_id_min</a:t>
            </a:r>
            <a:endParaRPr lang="en-US" b="1" kern="1200" dirty="0">
              <a:solidFill>
                <a:srgbClr val="C00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AND salary &lt; </a:t>
            </a:r>
            <a:r>
              <a:rPr lang="en-US" b="1" kern="1200" dirty="0" err="1">
                <a:solidFill>
                  <a:srgbClr val="C00000"/>
                </a:solidFill>
                <a:latin typeface="Calibri" panose="020F0502020204030204" pitchFamily="34" charset="0"/>
                <a:ea typeface="+mn-ea"/>
                <a:cs typeface="Calibri" panose="020F0502020204030204" pitchFamily="34" charset="0"/>
              </a:rPr>
              <a:t>v_sal_prom</a:t>
            </a:r>
            <a:r>
              <a:rPr lang="en-US" b="1" kern="1200" dirty="0">
                <a:solidFill>
                  <a:srgbClr val="C00000"/>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IF SQL%ROWCOUNT &gt; 0 THEN</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a:t>
            </a:r>
            <a:r>
              <a:rPr lang="en-US" b="1" kern="1200" dirty="0" err="1">
                <a:solidFill>
                  <a:srgbClr val="C00000"/>
                </a:solidFill>
                <a:latin typeface="Calibri" panose="020F0502020204030204" pitchFamily="34" charset="0"/>
                <a:ea typeface="+mn-ea"/>
                <a:cs typeface="Calibri" panose="020F0502020204030204" pitchFamily="34" charset="0"/>
              </a:rPr>
              <a:t>v_tot_emp_act</a:t>
            </a:r>
            <a:r>
              <a:rPr lang="en-US" b="1" kern="1200" dirty="0">
                <a:solidFill>
                  <a:srgbClr val="C00000"/>
                </a:solidFill>
                <a:latin typeface="Calibri" panose="020F0502020204030204" pitchFamily="34" charset="0"/>
                <a:ea typeface="+mn-ea"/>
                <a:cs typeface="Calibri" panose="020F0502020204030204" pitchFamily="34" charset="0"/>
              </a:rPr>
              <a:t>:=v_tot_emp_act+1;</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END IF;</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a:t>
            </a:r>
            <a:r>
              <a:rPr lang="en-US" b="1" kern="1200" dirty="0" err="1">
                <a:solidFill>
                  <a:srgbClr val="C00000"/>
                </a:solidFill>
                <a:latin typeface="Calibri" panose="020F0502020204030204" pitchFamily="34" charset="0"/>
                <a:ea typeface="+mn-ea"/>
                <a:cs typeface="Calibri" panose="020F0502020204030204" pitchFamily="34" charset="0"/>
              </a:rPr>
              <a:t>v_id_min</a:t>
            </a:r>
            <a:r>
              <a:rPr lang="en-US" b="1" kern="1200" dirty="0">
                <a:solidFill>
                  <a:srgbClr val="C00000"/>
                </a:solidFill>
                <a:latin typeface="Calibri" panose="020F0502020204030204" pitchFamily="34" charset="0"/>
                <a:ea typeface="+mn-ea"/>
                <a:cs typeface="Calibri" panose="020F0502020204030204" pitchFamily="34" charset="0"/>
              </a:rPr>
              <a:t>:=v_id_min+1;</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EXIT WHEN </a:t>
            </a:r>
            <a:r>
              <a:rPr lang="en-US" b="1" kern="1200" dirty="0" err="1">
                <a:solidFill>
                  <a:srgbClr val="C00000"/>
                </a:solidFill>
                <a:latin typeface="Calibri" panose="020F0502020204030204" pitchFamily="34" charset="0"/>
                <a:ea typeface="+mn-ea"/>
                <a:cs typeface="Calibri" panose="020F0502020204030204" pitchFamily="34" charset="0"/>
              </a:rPr>
              <a:t>v_id_min</a:t>
            </a:r>
            <a:r>
              <a:rPr lang="en-US" b="1" kern="1200" dirty="0">
                <a:solidFill>
                  <a:srgbClr val="C00000"/>
                </a:solidFill>
                <a:latin typeface="Calibri" panose="020F0502020204030204" pitchFamily="34" charset="0"/>
                <a:ea typeface="+mn-ea"/>
                <a:cs typeface="Calibri" panose="020F0502020204030204" pitchFamily="34" charset="0"/>
              </a:rPr>
              <a:t> &gt; </a:t>
            </a:r>
            <a:r>
              <a:rPr lang="en-US" b="1" kern="1200" dirty="0" err="1">
                <a:solidFill>
                  <a:srgbClr val="C00000"/>
                </a:solidFill>
                <a:latin typeface="Calibri" panose="020F0502020204030204" pitchFamily="34" charset="0"/>
                <a:ea typeface="+mn-ea"/>
                <a:cs typeface="Calibri" panose="020F0502020204030204" pitchFamily="34" charset="0"/>
              </a:rPr>
              <a:t>v_id_max</a:t>
            </a:r>
            <a:r>
              <a:rPr lang="en-US" b="1" kern="1200" dirty="0">
                <a:solidFill>
                  <a:srgbClr val="C00000"/>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END LOOP;</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DBMS_OUTPUT.PUT_LINE('Total de </a:t>
            </a:r>
            <a:r>
              <a:rPr lang="en-US" b="1" kern="1200" dirty="0" err="1">
                <a:latin typeface="Calibri" panose="020F0502020204030204" pitchFamily="34" charset="0"/>
                <a:ea typeface="+mn-ea"/>
                <a:cs typeface="Calibri" panose="020F0502020204030204" pitchFamily="34" charset="0"/>
              </a:rPr>
              <a:t>empleados</a:t>
            </a:r>
            <a:r>
              <a:rPr lang="en-US" b="1" kern="1200" dirty="0">
                <a:latin typeface="Calibri" panose="020F0502020204030204" pitchFamily="34" charset="0"/>
                <a:ea typeface="+mn-ea"/>
                <a:cs typeface="Calibri" panose="020F0502020204030204" pitchFamily="34" charset="0"/>
              </a:rPr>
              <a:t> </a:t>
            </a:r>
            <a:r>
              <a:rPr lang="en-US" b="1" kern="1200" dirty="0" err="1">
                <a:latin typeface="Calibri" panose="020F0502020204030204" pitchFamily="34" charset="0"/>
                <a:ea typeface="+mn-ea"/>
                <a:cs typeface="Calibri" panose="020F0502020204030204" pitchFamily="34" charset="0"/>
              </a:rPr>
              <a:t>actualizados</a:t>
            </a:r>
            <a:r>
              <a:rPr lang="en-US" b="1" kern="1200" dirty="0">
                <a:latin typeface="Calibri" panose="020F0502020204030204" pitchFamily="34" charset="0"/>
                <a:ea typeface="+mn-ea"/>
                <a:cs typeface="Calibri" panose="020F0502020204030204" pitchFamily="34" charset="0"/>
              </a:rPr>
              <a:t>: ' || </a:t>
            </a:r>
            <a:r>
              <a:rPr lang="en-US" b="1" kern="1200" dirty="0" err="1">
                <a:latin typeface="Calibri" panose="020F0502020204030204" pitchFamily="34" charset="0"/>
                <a:ea typeface="+mn-ea"/>
                <a:cs typeface="Calibri" panose="020F0502020204030204" pitchFamily="34" charset="0"/>
              </a:rPr>
              <a:t>v_tot_emp_act</a:t>
            </a:r>
            <a:r>
              <a:rPr lang="en-US"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ROLLBACK;</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END;</a:t>
            </a:r>
            <a:endParaRPr kumimoji="0" lang="es-MX"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9" name="Imagen 8" descr="Interfaz de usuario gráfica, Texto, Aplicación&#10;&#10;Descripción generada automáticamente">
            <a:extLst>
              <a:ext uri="{FF2B5EF4-FFF2-40B4-BE49-F238E27FC236}">
                <a16:creationId xmlns:a16="http://schemas.microsoft.com/office/drawing/2014/main" id="{1442BB6E-0EC8-4284-A841-D4CA0291DF20}"/>
              </a:ext>
            </a:extLst>
          </p:cNvPr>
          <p:cNvPicPr>
            <a:picLocks noChangeAspect="1"/>
          </p:cNvPicPr>
          <p:nvPr/>
        </p:nvPicPr>
        <p:blipFill>
          <a:blip r:embed="rId3"/>
          <a:stretch>
            <a:fillRect/>
          </a:stretch>
        </p:blipFill>
        <p:spPr>
          <a:xfrm>
            <a:off x="4953716" y="1664532"/>
            <a:ext cx="3110389" cy="885000"/>
          </a:xfrm>
          <a:prstGeom prst="rect">
            <a:avLst/>
          </a:prstGeom>
        </p:spPr>
      </p:pic>
    </p:spTree>
    <p:extLst>
      <p:ext uri="{BB962C8B-B14F-4D97-AF65-F5344CB8AC3E}">
        <p14:creationId xmlns:p14="http://schemas.microsoft.com/office/powerpoint/2010/main" val="4119372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t>WHILE LOOP</a:t>
            </a:r>
            <a:endParaRPr lang="es-CL" sz="2800" b="1" dirty="0">
              <a:solidFill>
                <a:prstClr val="white"/>
              </a:solidFill>
              <a:latin typeface="Calibri"/>
            </a:endParaRPr>
          </a:p>
        </p:txBody>
      </p:sp>
      <p:sp>
        <p:nvSpPr>
          <p:cNvPr id="6" name="Rectangle 3">
            <a:extLst>
              <a:ext uri="{FF2B5EF4-FFF2-40B4-BE49-F238E27FC236}">
                <a16:creationId xmlns:a16="http://schemas.microsoft.com/office/drawing/2014/main" id="{484906D5-B053-4DB8-8D3B-CA602F335AE1}"/>
              </a:ext>
            </a:extLst>
          </p:cNvPr>
          <p:cNvSpPr txBox="1">
            <a:spLocks noChangeArrowheads="1"/>
          </p:cNvSpPr>
          <p:nvPr/>
        </p:nvSpPr>
        <p:spPr bwMode="auto">
          <a:xfrm>
            <a:off x="611188" y="125654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7" name="Text Box 5">
            <a:extLst>
              <a:ext uri="{FF2B5EF4-FFF2-40B4-BE49-F238E27FC236}">
                <a16:creationId xmlns:a16="http://schemas.microsoft.com/office/drawing/2014/main" id="{28179E08-EF03-4C9A-8C98-0D64FD81D858}"/>
              </a:ext>
            </a:extLst>
          </p:cNvPr>
          <p:cNvSpPr txBox="1">
            <a:spLocks noChangeArrowheads="1"/>
          </p:cNvSpPr>
          <p:nvPr/>
        </p:nvSpPr>
        <p:spPr bwMode="auto">
          <a:xfrm>
            <a:off x="1301836" y="4631072"/>
            <a:ext cx="5930308" cy="107721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rPr>
              <a:t>WHILE </a:t>
            </a:r>
            <a:r>
              <a:rPr lang="en-US" sz="1600" b="1" i="1" dirty="0" err="1">
                <a:latin typeface="Calibri" panose="020F0502020204030204" pitchFamily="34" charset="0"/>
              </a:rPr>
              <a:t>condición</a:t>
            </a:r>
            <a:r>
              <a:rPr lang="en-US" sz="1600" b="1" dirty="0">
                <a:latin typeface="Calibri" panose="020F0502020204030204" pitchFamily="34" charset="0"/>
              </a:rPr>
              <a:t> LOOP</a:t>
            </a:r>
          </a:p>
          <a:p>
            <a:pPr>
              <a:defRPr/>
            </a:pPr>
            <a:r>
              <a:rPr lang="en-US" sz="1600" b="1" dirty="0">
                <a:latin typeface="Calibri" panose="020F0502020204030204" pitchFamily="34" charset="0"/>
              </a:rPr>
              <a:t>            </a:t>
            </a:r>
            <a:r>
              <a:rPr lang="en-US" sz="1600" b="1" i="1" dirty="0" err="1">
                <a:latin typeface="Calibri" panose="020F0502020204030204" pitchFamily="34" charset="0"/>
              </a:rPr>
              <a:t>sentenciaN</a:t>
            </a:r>
            <a:r>
              <a:rPr lang="en-US" sz="1600" b="1" dirty="0">
                <a:latin typeface="Calibri" panose="020F0502020204030204" pitchFamily="34" charset="0"/>
              </a:rPr>
              <a:t>;</a:t>
            </a:r>
          </a:p>
          <a:p>
            <a:pPr>
              <a:defRPr/>
            </a:pPr>
            <a:r>
              <a:rPr lang="en-US" sz="1600" b="1" dirty="0">
                <a:latin typeface="Calibri" panose="020F0502020204030204" pitchFamily="34" charset="0"/>
              </a:rPr>
              <a:t>END LOOP;</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0" name="Rectángulo redondeado 4">
            <a:extLst>
              <a:ext uri="{FF2B5EF4-FFF2-40B4-BE49-F238E27FC236}">
                <a16:creationId xmlns:a16="http://schemas.microsoft.com/office/drawing/2014/main" id="{C4AF3281-039C-436E-B2AE-E5C7CCCC1DD5}"/>
              </a:ext>
            </a:extLst>
          </p:cNvPr>
          <p:cNvSpPr/>
          <p:nvPr/>
        </p:nvSpPr>
        <p:spPr>
          <a:xfrm>
            <a:off x="3442910" y="1345298"/>
            <a:ext cx="2124000" cy="2232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CL" sz="1800" b="1" kern="1200" dirty="0">
                <a:solidFill>
                  <a:srgbClr val="FFFFFF"/>
                </a:solidFill>
                <a:latin typeface="Calibri"/>
                <a:cs typeface="Arial" panose="020B0604020202020204" pitchFamily="34" charset="0"/>
              </a:rPr>
              <a:t>La condición es evaluada al comienzo de cada iteración. El </a:t>
            </a:r>
            <a:r>
              <a:rPr lang="es-CL" sz="1800" b="1" kern="1200" dirty="0" err="1">
                <a:solidFill>
                  <a:srgbClr val="FFFFFF"/>
                </a:solidFill>
                <a:latin typeface="Calibri"/>
                <a:cs typeface="Arial" panose="020B0604020202020204" pitchFamily="34" charset="0"/>
              </a:rPr>
              <a:t>loop</a:t>
            </a:r>
            <a:r>
              <a:rPr lang="es-CL" sz="1800" b="1" kern="1200" dirty="0">
                <a:solidFill>
                  <a:srgbClr val="FFFFFF"/>
                </a:solidFill>
                <a:latin typeface="Calibri"/>
                <a:cs typeface="Arial" panose="020B0604020202020204" pitchFamily="34" charset="0"/>
              </a:rPr>
              <a:t> termina cuando la condición es FALSE o NULL</a:t>
            </a:r>
          </a:p>
        </p:txBody>
      </p:sp>
      <p:sp>
        <p:nvSpPr>
          <p:cNvPr id="11" name="Rectángulo redondeado 4">
            <a:extLst>
              <a:ext uri="{FF2B5EF4-FFF2-40B4-BE49-F238E27FC236}">
                <a16:creationId xmlns:a16="http://schemas.microsoft.com/office/drawing/2014/main" id="{ADC5C500-97AA-43FF-90A9-9CD0198E107C}"/>
              </a:ext>
            </a:extLst>
          </p:cNvPr>
          <p:cNvSpPr/>
          <p:nvPr/>
        </p:nvSpPr>
        <p:spPr>
          <a:xfrm>
            <a:off x="6276424" y="1345298"/>
            <a:ext cx="2124000" cy="2232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Si la variable de la condición de entrada no se inicializa, el loop no se ejecutará ni una sola vez</a:t>
            </a:r>
            <a:endParaRPr lang="es-CL" sz="1800" b="1" kern="1200" dirty="0">
              <a:solidFill>
                <a:srgbClr val="FFFFFF"/>
              </a:solidFill>
              <a:latin typeface="Calibri"/>
              <a:cs typeface="Arial" panose="020B0604020202020204" pitchFamily="34" charset="0"/>
            </a:endParaRPr>
          </a:p>
        </p:txBody>
      </p:sp>
      <p:sp>
        <p:nvSpPr>
          <p:cNvPr id="12" name="Rectángulo redondeado 4">
            <a:extLst>
              <a:ext uri="{FF2B5EF4-FFF2-40B4-BE49-F238E27FC236}">
                <a16:creationId xmlns:a16="http://schemas.microsoft.com/office/drawing/2014/main" id="{076FB535-F57C-4B1A-AD20-838C7C6008AC}"/>
              </a:ext>
            </a:extLst>
          </p:cNvPr>
          <p:cNvSpPr/>
          <p:nvPr/>
        </p:nvSpPr>
        <p:spPr>
          <a:xfrm>
            <a:off x="639821" y="1345298"/>
            <a:ext cx="2124000" cy="2232000"/>
          </a:xfrm>
          <a:prstGeom prst="roundRect">
            <a:avLst/>
          </a:prstGeom>
          <a:solidFill>
            <a:srgbClr val="17375E"/>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a:defRPr/>
            </a:pPr>
            <a:r>
              <a:rPr lang="es-CL" sz="1800" b="1" dirty="0">
                <a:solidFill>
                  <a:srgbClr val="FFFFFF"/>
                </a:solidFill>
                <a:latin typeface="Calibri" panose="020F0502020204030204" pitchFamily="34" charset="0"/>
                <a:cs typeface="Arial" pitchFamily="34" charset="0"/>
              </a:rPr>
              <a:t>Permite que  las sentencias se repiten mientras la  condición del </a:t>
            </a:r>
            <a:r>
              <a:rPr lang="es-CL" sz="1800" b="1" dirty="0" err="1">
                <a:solidFill>
                  <a:srgbClr val="FFFFFF"/>
                </a:solidFill>
                <a:latin typeface="Calibri" panose="020F0502020204030204" pitchFamily="34" charset="0"/>
                <a:cs typeface="Arial" pitchFamily="34" charset="0"/>
              </a:rPr>
              <a:t>loop</a:t>
            </a:r>
            <a:r>
              <a:rPr lang="es-CL" sz="1800" b="1" dirty="0">
                <a:solidFill>
                  <a:srgbClr val="FFFFFF"/>
                </a:solidFill>
                <a:latin typeface="Calibri" panose="020F0502020204030204" pitchFamily="34" charset="0"/>
                <a:cs typeface="Arial" pitchFamily="34" charset="0"/>
              </a:rPr>
              <a:t> sea verdadera (TRUE)</a:t>
            </a:r>
          </a:p>
        </p:txBody>
      </p:sp>
    </p:spTree>
    <p:extLst>
      <p:ext uri="{BB962C8B-B14F-4D97-AF65-F5344CB8AC3E}">
        <p14:creationId xmlns:p14="http://schemas.microsoft.com/office/powerpoint/2010/main" val="2154274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t>WHILE LOOP</a:t>
            </a:r>
            <a:endParaRPr lang="es-CL" sz="2800" b="1" dirty="0">
              <a:solidFill>
                <a:prstClr val="white"/>
              </a:solidFill>
              <a:latin typeface="Calibri"/>
            </a:endParaRPr>
          </a:p>
        </p:txBody>
      </p:sp>
      <p:sp>
        <p:nvSpPr>
          <p:cNvPr id="8" name="Rectangle 3">
            <a:extLst>
              <a:ext uri="{FF2B5EF4-FFF2-40B4-BE49-F238E27FC236}">
                <a16:creationId xmlns:a16="http://schemas.microsoft.com/office/drawing/2014/main" id="{8AF40F19-8CEE-4850-987C-2AEEC90AAAF4}"/>
              </a:ext>
            </a:extLst>
          </p:cNvPr>
          <p:cNvSpPr txBox="1">
            <a:spLocks noChangeArrowheads="1"/>
          </p:cNvSpPr>
          <p:nvPr/>
        </p:nvSpPr>
        <p:spPr bwMode="auto">
          <a:xfrm>
            <a:off x="611188" y="125654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9" name="Text Box 5">
            <a:extLst>
              <a:ext uri="{FF2B5EF4-FFF2-40B4-BE49-F238E27FC236}">
                <a16:creationId xmlns:a16="http://schemas.microsoft.com/office/drawing/2014/main" id="{F36EE73F-DBD1-4453-B5AA-CABC8675353A}"/>
              </a:ext>
            </a:extLst>
          </p:cNvPr>
          <p:cNvSpPr txBox="1">
            <a:spLocks noChangeArrowheads="1"/>
          </p:cNvSpPr>
          <p:nvPr/>
        </p:nvSpPr>
        <p:spPr bwMode="auto">
          <a:xfrm>
            <a:off x="754484" y="1568158"/>
            <a:ext cx="7547305" cy="280076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DECLARE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v_x</a:t>
            </a:r>
            <a:r>
              <a:rPr lang="en-US" sz="1600" b="1" kern="1200" dirty="0">
                <a:latin typeface="Calibri" panose="020F0502020204030204" pitchFamily="34" charset="0"/>
                <a:ea typeface="+mn-ea"/>
                <a:cs typeface="Calibri" panose="020F0502020204030204" pitchFamily="34" charset="0"/>
              </a:rPr>
              <a:t> number := 10;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BEGIN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a:solidFill>
                  <a:srgbClr val="C00000"/>
                </a:solidFill>
                <a:latin typeface="Calibri" panose="020F0502020204030204" pitchFamily="34" charset="0"/>
                <a:ea typeface="+mn-ea"/>
                <a:cs typeface="Calibri" panose="020F0502020204030204" pitchFamily="34" charset="0"/>
              </a:rPr>
              <a:t>WHILE </a:t>
            </a:r>
            <a:r>
              <a:rPr lang="en-US" sz="1600" b="1" kern="1200" dirty="0" err="1">
                <a:solidFill>
                  <a:srgbClr val="C00000"/>
                </a:solidFill>
                <a:latin typeface="Calibri" panose="020F0502020204030204" pitchFamily="34" charset="0"/>
                <a:ea typeface="+mn-ea"/>
                <a:cs typeface="Calibri" panose="020F0502020204030204" pitchFamily="34" charset="0"/>
              </a:rPr>
              <a:t>v_x</a:t>
            </a:r>
            <a:r>
              <a:rPr lang="en-US" sz="1600" b="1" kern="1200" dirty="0">
                <a:solidFill>
                  <a:srgbClr val="C00000"/>
                </a:solidFill>
                <a:latin typeface="Calibri" panose="020F0502020204030204" pitchFamily="34" charset="0"/>
                <a:ea typeface="+mn-ea"/>
                <a:cs typeface="Calibri" panose="020F0502020204030204" pitchFamily="34" charset="0"/>
              </a:rPr>
              <a:t> &lt;= 50 LOOP </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a:t>
            </a:r>
            <a:r>
              <a:rPr lang="en-US" sz="1600" b="1" kern="1200" dirty="0" err="1">
                <a:solidFill>
                  <a:srgbClr val="C00000"/>
                </a:solidFill>
                <a:latin typeface="Calibri" panose="020F0502020204030204" pitchFamily="34" charset="0"/>
                <a:ea typeface="+mn-ea"/>
                <a:cs typeface="Calibri" panose="020F0502020204030204" pitchFamily="34" charset="0"/>
              </a:rPr>
              <a:t>dbms_output.put_line</a:t>
            </a:r>
            <a:r>
              <a:rPr lang="en-US" sz="1600" b="1" kern="1200" dirty="0">
                <a:solidFill>
                  <a:srgbClr val="C00000"/>
                </a:solidFill>
                <a:latin typeface="Calibri" panose="020F0502020204030204" pitchFamily="34" charset="0"/>
                <a:ea typeface="+mn-ea"/>
                <a:cs typeface="Calibri" panose="020F0502020204030204" pitchFamily="34" charset="0"/>
              </a:rPr>
              <a:t>(</a:t>
            </a:r>
            <a:r>
              <a:rPr lang="en-US" sz="1600" b="1" kern="1200" dirty="0" err="1">
                <a:solidFill>
                  <a:srgbClr val="C00000"/>
                </a:solidFill>
                <a:latin typeface="Calibri" panose="020F0502020204030204" pitchFamily="34" charset="0"/>
                <a:ea typeface="+mn-ea"/>
                <a:cs typeface="Calibri" panose="020F0502020204030204" pitchFamily="34" charset="0"/>
              </a:rPr>
              <a:t>v_x</a:t>
            </a:r>
            <a:r>
              <a:rPr lang="en-US" sz="1600" b="1" kern="1200" dirty="0">
                <a:solidFill>
                  <a:srgbClr val="C00000"/>
                </a:solidFill>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a:t>
            </a:r>
            <a:r>
              <a:rPr lang="en-US" sz="1600" b="1" kern="1200" dirty="0" err="1">
                <a:solidFill>
                  <a:srgbClr val="C00000"/>
                </a:solidFill>
                <a:latin typeface="Calibri" panose="020F0502020204030204" pitchFamily="34" charset="0"/>
                <a:ea typeface="+mn-ea"/>
                <a:cs typeface="Calibri" panose="020F0502020204030204" pitchFamily="34" charset="0"/>
              </a:rPr>
              <a:t>v_x</a:t>
            </a:r>
            <a:r>
              <a:rPr lang="en-US" sz="1600" b="1" kern="1200" dirty="0">
                <a:solidFill>
                  <a:srgbClr val="C00000"/>
                </a:solidFill>
                <a:latin typeface="Calibri" panose="020F0502020204030204" pitchFamily="34" charset="0"/>
                <a:ea typeface="+mn-ea"/>
                <a:cs typeface="Calibri" panose="020F0502020204030204" pitchFamily="34" charset="0"/>
              </a:rPr>
              <a:t> := </a:t>
            </a:r>
            <a:r>
              <a:rPr lang="en-US" sz="1600" b="1" kern="1200" dirty="0" err="1">
                <a:solidFill>
                  <a:srgbClr val="C00000"/>
                </a:solidFill>
                <a:latin typeface="Calibri" panose="020F0502020204030204" pitchFamily="34" charset="0"/>
                <a:ea typeface="+mn-ea"/>
                <a:cs typeface="Calibri" panose="020F0502020204030204" pitchFamily="34" charset="0"/>
              </a:rPr>
              <a:t>v_x</a:t>
            </a:r>
            <a:r>
              <a:rPr lang="en-US" sz="1600" b="1" kern="1200" dirty="0">
                <a:solidFill>
                  <a:srgbClr val="C00000"/>
                </a:solidFill>
                <a:latin typeface="Calibri" panose="020F0502020204030204" pitchFamily="34" charset="0"/>
                <a:ea typeface="+mn-ea"/>
                <a:cs typeface="Calibri" panose="020F0502020204030204" pitchFamily="34" charset="0"/>
              </a:rPr>
              <a:t> + 10; </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END LOOP;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 </a:t>
            </a:r>
            <a:r>
              <a:rPr lang="en-US" sz="1600" b="1" kern="1200" dirty="0" err="1">
                <a:latin typeface="Calibri" panose="020F0502020204030204" pitchFamily="34" charset="0"/>
                <a:ea typeface="+mn-ea"/>
                <a:cs typeface="Calibri" panose="020F0502020204030204" pitchFamily="34" charset="0"/>
              </a:rPr>
              <a:t>Después</a:t>
            </a:r>
            <a:r>
              <a:rPr lang="en-US" sz="1600" b="1" kern="1200" dirty="0">
                <a:latin typeface="Calibri" panose="020F0502020204030204" pitchFamily="34" charset="0"/>
                <a:ea typeface="+mn-ea"/>
                <a:cs typeface="Calibri" panose="020F0502020204030204" pitchFamily="34" charset="0"/>
              </a:rPr>
              <a:t> de la </a:t>
            </a:r>
            <a:r>
              <a:rPr lang="en-US" sz="1600" b="1" kern="1200" dirty="0" err="1">
                <a:latin typeface="Calibri" panose="020F0502020204030204" pitchFamily="34" charset="0"/>
                <a:ea typeface="+mn-ea"/>
                <a:cs typeface="Calibri" panose="020F0502020204030204" pitchFamily="34" charset="0"/>
              </a:rPr>
              <a:t>salida</a:t>
            </a:r>
            <a:r>
              <a:rPr lang="en-US" sz="1600" b="1" kern="1200" dirty="0">
                <a:latin typeface="Calibri" panose="020F0502020204030204" pitchFamily="34" charset="0"/>
                <a:ea typeface="+mn-ea"/>
                <a:cs typeface="Calibri" panose="020F0502020204030204" pitchFamily="34" charset="0"/>
              </a:rPr>
              <a:t> del LOOP, la ejecución del </a:t>
            </a:r>
            <a:r>
              <a:rPr lang="en-US" sz="1600" b="1" kern="1200" dirty="0" err="1">
                <a:latin typeface="Calibri" panose="020F0502020204030204" pitchFamily="34" charset="0"/>
                <a:ea typeface="+mn-ea"/>
                <a:cs typeface="Calibri" panose="020F0502020204030204" pitchFamily="34" charset="0"/>
              </a:rPr>
              <a:t>bloque</a:t>
            </a:r>
            <a:r>
              <a:rPr lang="en-US" sz="1600" b="1" kern="1200" dirty="0">
                <a:latin typeface="Calibri" panose="020F0502020204030204" pitchFamily="34" charset="0"/>
                <a:ea typeface="+mn-ea"/>
                <a:cs typeface="Calibri" panose="020F0502020204030204" pitchFamily="34" charset="0"/>
              </a:rPr>
              <a:t> PL/SQL </a:t>
            </a:r>
            <a:r>
              <a:rPr lang="en-US" sz="1600" b="1" kern="1200" dirty="0" err="1">
                <a:latin typeface="Calibri" panose="020F0502020204030204" pitchFamily="34" charset="0"/>
                <a:ea typeface="+mn-ea"/>
                <a:cs typeface="Calibri" panose="020F0502020204030204" pitchFamily="34" charset="0"/>
              </a:rPr>
              <a:t>continúa</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aquí</a:t>
            </a:r>
            <a:endParaRPr lang="en-US" sz="16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DBMS_OUTPUT.PUT_LINE('</a:t>
            </a:r>
            <a:r>
              <a:rPr lang="en-US" sz="1600" b="1" kern="1200" dirty="0" err="1">
                <a:latin typeface="Calibri" panose="020F0502020204030204" pitchFamily="34" charset="0"/>
                <a:ea typeface="+mn-ea"/>
                <a:cs typeface="Calibri" panose="020F0502020204030204" pitchFamily="34" charset="0"/>
              </a:rPr>
              <a:t>Después</a:t>
            </a:r>
            <a:r>
              <a:rPr lang="en-US" sz="1600" b="1" kern="1200" dirty="0">
                <a:latin typeface="Calibri" panose="020F0502020204030204" pitchFamily="34" charset="0"/>
                <a:ea typeface="+mn-ea"/>
                <a:cs typeface="Calibri" panose="020F0502020204030204" pitchFamily="34" charset="0"/>
              </a:rPr>
              <a:t> del EXIT, el valor de </a:t>
            </a:r>
            <a:r>
              <a:rPr lang="en-US" sz="1600" b="1" kern="1200" dirty="0" err="1">
                <a:latin typeface="Calibri" panose="020F0502020204030204" pitchFamily="34" charset="0"/>
                <a:ea typeface="+mn-ea"/>
                <a:cs typeface="Calibri" panose="020F0502020204030204" pitchFamily="34" charset="0"/>
              </a:rPr>
              <a:t>v_x</a:t>
            </a:r>
            <a:r>
              <a:rPr lang="en-US" sz="1600" b="1" kern="1200" dirty="0">
                <a:latin typeface="Calibri" panose="020F0502020204030204" pitchFamily="34" charset="0"/>
                <a:ea typeface="+mn-ea"/>
                <a:cs typeface="Calibri" panose="020F0502020204030204" pitchFamily="34" charset="0"/>
              </a:rPr>
              <a:t> es: ' || </a:t>
            </a:r>
            <a:r>
              <a:rPr lang="en-US" sz="1600" b="1" kern="1200" dirty="0" err="1">
                <a:latin typeface="Calibri" panose="020F0502020204030204" pitchFamily="34" charset="0"/>
                <a:ea typeface="+mn-ea"/>
                <a:cs typeface="Calibri" panose="020F0502020204030204" pitchFamily="34" charset="0"/>
              </a:rPr>
              <a:t>v_x</a:t>
            </a:r>
            <a:r>
              <a:rPr lang="en-US" sz="1600" b="1" kern="1200" dirty="0">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END;</a:t>
            </a:r>
          </a:p>
          <a:p>
            <a:pPr lvl="0" fontAlgn="base">
              <a:spcBef>
                <a:spcPct val="0"/>
              </a:spcBef>
              <a:spcAft>
                <a:spcPct val="0"/>
              </a:spcAft>
              <a:buClrTx/>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13" name="Imagen 12" descr="Interfaz de usuario gráfica, Texto, Aplicación, Correo electrónico&#10;&#10;Descripción generada automáticamente">
            <a:extLst>
              <a:ext uri="{FF2B5EF4-FFF2-40B4-BE49-F238E27FC236}">
                <a16:creationId xmlns:a16="http://schemas.microsoft.com/office/drawing/2014/main" id="{01CB4846-5A18-4789-ACEF-F27FE9B3B11B}"/>
              </a:ext>
            </a:extLst>
          </p:cNvPr>
          <p:cNvPicPr>
            <a:picLocks noChangeAspect="1"/>
          </p:cNvPicPr>
          <p:nvPr/>
        </p:nvPicPr>
        <p:blipFill>
          <a:blip r:embed="rId3"/>
          <a:stretch>
            <a:fillRect/>
          </a:stretch>
        </p:blipFill>
        <p:spPr>
          <a:xfrm>
            <a:off x="2707530" y="4662500"/>
            <a:ext cx="3641211" cy="1877912"/>
          </a:xfrm>
          <a:prstGeom prst="rect">
            <a:avLst/>
          </a:prstGeom>
        </p:spPr>
      </p:pic>
    </p:spTree>
    <p:extLst>
      <p:ext uri="{BB962C8B-B14F-4D97-AF65-F5344CB8AC3E}">
        <p14:creationId xmlns:p14="http://schemas.microsoft.com/office/powerpoint/2010/main" val="1073282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t>WHILE LOOP</a:t>
            </a:r>
            <a:endParaRPr lang="es-CL" sz="2800" b="1" dirty="0">
              <a:solidFill>
                <a:prstClr val="white"/>
              </a:solidFill>
              <a:latin typeface="Calibri"/>
            </a:endParaRPr>
          </a:p>
        </p:txBody>
      </p:sp>
      <p:sp>
        <p:nvSpPr>
          <p:cNvPr id="6" name="Rectangle 3">
            <a:extLst>
              <a:ext uri="{FF2B5EF4-FFF2-40B4-BE49-F238E27FC236}">
                <a16:creationId xmlns:a16="http://schemas.microsoft.com/office/drawing/2014/main" id="{79257B54-CCF2-40FC-B57B-485672119CB8}"/>
              </a:ext>
            </a:extLst>
          </p:cNvPr>
          <p:cNvSpPr txBox="1">
            <a:spLocks noChangeArrowheads="1"/>
          </p:cNvSpPr>
          <p:nvPr/>
        </p:nvSpPr>
        <p:spPr bwMode="auto">
          <a:xfrm>
            <a:off x="611188" y="125654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7" name="Text Box 5">
            <a:extLst>
              <a:ext uri="{FF2B5EF4-FFF2-40B4-BE49-F238E27FC236}">
                <a16:creationId xmlns:a16="http://schemas.microsoft.com/office/drawing/2014/main" id="{31549FB0-ECCF-4CCC-A002-B6CDC98BD460}"/>
              </a:ext>
            </a:extLst>
          </p:cNvPr>
          <p:cNvSpPr txBox="1">
            <a:spLocks noChangeArrowheads="1"/>
          </p:cNvSpPr>
          <p:nvPr/>
        </p:nvSpPr>
        <p:spPr bwMode="auto">
          <a:xfrm>
            <a:off x="754484" y="1568158"/>
            <a:ext cx="7547305" cy="452431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endParaRPr lang="en-US" sz="8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v_countryid</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locations.country_id%TYPE</a:t>
            </a:r>
            <a:r>
              <a:rPr lang="en-US" sz="1600" b="1" kern="1200" dirty="0">
                <a:latin typeface="Calibri" panose="020F0502020204030204" pitchFamily="34" charset="0"/>
                <a:ea typeface="+mn-ea"/>
                <a:cs typeface="Calibri" panose="020F0502020204030204" pitchFamily="34" charset="0"/>
              </a:rPr>
              <a:t> := 'CA';</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v_loc_id</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locations.location_id%TYPE</a:t>
            </a:r>
            <a:r>
              <a:rPr lang="en-US"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v_new_city</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locations.city%TYPE</a:t>
            </a:r>
            <a:r>
              <a:rPr lang="en-US" sz="1600" b="1" kern="1200" dirty="0">
                <a:latin typeface="Calibri" panose="020F0502020204030204" pitchFamily="34" charset="0"/>
                <a:ea typeface="+mn-ea"/>
                <a:cs typeface="Calibri" panose="020F0502020204030204" pitchFamily="34" charset="0"/>
              </a:rPr>
              <a:t> := 'Montreal';</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v_contador</a:t>
            </a:r>
            <a:r>
              <a:rPr lang="en-US" sz="1600" b="1" kern="1200" dirty="0">
                <a:latin typeface="Calibri" panose="020F0502020204030204" pitchFamily="34" charset="0"/>
                <a:ea typeface="+mn-ea"/>
                <a:cs typeface="Calibri" panose="020F0502020204030204" pitchFamily="34" charset="0"/>
              </a:rPr>
              <a:t>    NUMBER := 1;</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SELECT MAX(</a:t>
            </a:r>
            <a:r>
              <a:rPr lang="en-US" sz="1600" b="1" kern="1200" dirty="0" err="1">
                <a:latin typeface="Calibri" panose="020F0502020204030204" pitchFamily="34" charset="0"/>
                <a:ea typeface="+mn-ea"/>
                <a:cs typeface="Calibri" panose="020F0502020204030204" pitchFamily="34" charset="0"/>
              </a:rPr>
              <a:t>location_id</a:t>
            </a:r>
            <a:r>
              <a:rPr lang="en-US" sz="1600" b="1" kern="1200" dirty="0">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INTO </a:t>
            </a:r>
            <a:r>
              <a:rPr lang="en-US" sz="1600" b="1" kern="1200" dirty="0" err="1">
                <a:latin typeface="Calibri" panose="020F0502020204030204" pitchFamily="34" charset="0"/>
                <a:ea typeface="+mn-ea"/>
                <a:cs typeface="Calibri" panose="020F0502020204030204" pitchFamily="34" charset="0"/>
              </a:rPr>
              <a:t>v_loc_id</a:t>
            </a:r>
            <a:r>
              <a:rPr lang="en-US" sz="1600" b="1" kern="1200" dirty="0">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FROM locations</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WHERE </a:t>
            </a:r>
            <a:r>
              <a:rPr lang="en-US" sz="1600" b="1" kern="1200" dirty="0" err="1">
                <a:latin typeface="Calibri" panose="020F0502020204030204" pitchFamily="34" charset="0"/>
                <a:ea typeface="+mn-ea"/>
                <a:cs typeface="Calibri" panose="020F0502020204030204" pitchFamily="34" charset="0"/>
              </a:rPr>
              <a:t>country_id</a:t>
            </a:r>
            <a:r>
              <a:rPr lang="en-US" sz="1600" b="1" kern="1200" dirty="0">
                <a:latin typeface="Calibri" panose="020F0502020204030204" pitchFamily="34" charset="0"/>
                <a:ea typeface="+mn-ea"/>
                <a:cs typeface="Calibri" panose="020F0502020204030204" pitchFamily="34" charset="0"/>
              </a:rPr>
              <a:t> = </a:t>
            </a:r>
            <a:r>
              <a:rPr lang="en-US" sz="1600" b="1" kern="1200" dirty="0" err="1">
                <a:latin typeface="Calibri" panose="020F0502020204030204" pitchFamily="34" charset="0"/>
                <a:ea typeface="+mn-ea"/>
                <a:cs typeface="Calibri" panose="020F0502020204030204" pitchFamily="34" charset="0"/>
              </a:rPr>
              <a:t>v_countryid</a:t>
            </a:r>
            <a:r>
              <a:rPr lang="en-US"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a:solidFill>
                  <a:srgbClr val="C00000"/>
                </a:solidFill>
                <a:latin typeface="Calibri" panose="020F0502020204030204" pitchFamily="34" charset="0"/>
                <a:ea typeface="+mn-ea"/>
                <a:cs typeface="Calibri" panose="020F0502020204030204" pitchFamily="34" charset="0"/>
              </a:rPr>
              <a:t>WHILE </a:t>
            </a:r>
            <a:r>
              <a:rPr lang="en-US" sz="1600" b="1" kern="1200" dirty="0" err="1">
                <a:solidFill>
                  <a:srgbClr val="C00000"/>
                </a:solidFill>
                <a:latin typeface="Calibri" panose="020F0502020204030204" pitchFamily="34" charset="0"/>
                <a:ea typeface="+mn-ea"/>
                <a:cs typeface="Calibri" panose="020F0502020204030204" pitchFamily="34" charset="0"/>
              </a:rPr>
              <a:t>v_contador</a:t>
            </a:r>
            <a:r>
              <a:rPr lang="en-US" sz="1600" b="1" kern="1200" dirty="0">
                <a:solidFill>
                  <a:srgbClr val="C00000"/>
                </a:solidFill>
                <a:latin typeface="Calibri" panose="020F0502020204030204" pitchFamily="34" charset="0"/>
                <a:ea typeface="+mn-ea"/>
                <a:cs typeface="Calibri" panose="020F0502020204030204" pitchFamily="34" charset="0"/>
              </a:rPr>
              <a:t> &lt;= 3 LOOP</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INSERT INTO </a:t>
            </a:r>
            <a:r>
              <a:rPr lang="en-US" sz="1600" b="1" kern="1200" dirty="0" err="1">
                <a:solidFill>
                  <a:srgbClr val="C00000"/>
                </a:solidFill>
                <a:latin typeface="Calibri" panose="020F0502020204030204" pitchFamily="34" charset="0"/>
                <a:ea typeface="+mn-ea"/>
                <a:cs typeface="Calibri" panose="020F0502020204030204" pitchFamily="34" charset="0"/>
              </a:rPr>
              <a:t>ubicaciones</a:t>
            </a:r>
            <a:r>
              <a:rPr lang="en-US" sz="1600" b="1" kern="1200" dirty="0">
                <a:solidFill>
                  <a:srgbClr val="C00000"/>
                </a:solidFill>
                <a:latin typeface="Calibri" panose="020F0502020204030204" pitchFamily="34" charset="0"/>
                <a:ea typeface="+mn-ea"/>
                <a:cs typeface="Calibri" panose="020F0502020204030204" pitchFamily="34" charset="0"/>
              </a:rPr>
              <a:t>(</a:t>
            </a:r>
            <a:r>
              <a:rPr lang="en-US" sz="1600" b="1" kern="1200" dirty="0" err="1">
                <a:solidFill>
                  <a:srgbClr val="C00000"/>
                </a:solidFill>
                <a:latin typeface="Calibri" panose="020F0502020204030204" pitchFamily="34" charset="0"/>
                <a:ea typeface="+mn-ea"/>
                <a:cs typeface="Calibri" panose="020F0502020204030204" pitchFamily="34" charset="0"/>
              </a:rPr>
              <a:t>location_id</a:t>
            </a:r>
            <a:r>
              <a:rPr lang="en-US" sz="1600" b="1" kern="1200" dirty="0">
                <a:solidFill>
                  <a:srgbClr val="C00000"/>
                </a:solidFill>
                <a:latin typeface="Calibri" panose="020F0502020204030204" pitchFamily="34" charset="0"/>
                <a:ea typeface="+mn-ea"/>
                <a:cs typeface="Calibri" panose="020F0502020204030204" pitchFamily="34" charset="0"/>
              </a:rPr>
              <a:t>, city, </a:t>
            </a:r>
            <a:r>
              <a:rPr lang="en-US" sz="1600" b="1" kern="1200" dirty="0" err="1">
                <a:solidFill>
                  <a:srgbClr val="C00000"/>
                </a:solidFill>
                <a:latin typeface="Calibri" panose="020F0502020204030204" pitchFamily="34" charset="0"/>
                <a:ea typeface="+mn-ea"/>
                <a:cs typeface="Calibri" panose="020F0502020204030204" pitchFamily="34" charset="0"/>
              </a:rPr>
              <a:t>country_id</a:t>
            </a:r>
            <a:r>
              <a:rPr lang="en-US" sz="1600" b="1" kern="1200" dirty="0">
                <a:solidFill>
                  <a:srgbClr val="C00000"/>
                </a:solidFill>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VALUES((</a:t>
            </a:r>
            <a:r>
              <a:rPr lang="en-US" sz="1600" b="1" kern="1200" dirty="0" err="1">
                <a:solidFill>
                  <a:srgbClr val="C00000"/>
                </a:solidFill>
                <a:latin typeface="Calibri" panose="020F0502020204030204" pitchFamily="34" charset="0"/>
                <a:ea typeface="+mn-ea"/>
                <a:cs typeface="Calibri" panose="020F0502020204030204" pitchFamily="34" charset="0"/>
              </a:rPr>
              <a:t>v_loc_id</a:t>
            </a:r>
            <a:r>
              <a:rPr lang="en-US" sz="1600" b="1" kern="1200" dirty="0">
                <a:solidFill>
                  <a:srgbClr val="C00000"/>
                </a:solidFill>
                <a:latin typeface="Calibri" panose="020F0502020204030204" pitchFamily="34" charset="0"/>
                <a:ea typeface="+mn-ea"/>
                <a:cs typeface="Calibri" panose="020F0502020204030204" pitchFamily="34" charset="0"/>
              </a:rPr>
              <a:t> + </a:t>
            </a:r>
            <a:r>
              <a:rPr lang="en-US" sz="1600" b="1" kern="1200" dirty="0" err="1">
                <a:solidFill>
                  <a:srgbClr val="C00000"/>
                </a:solidFill>
                <a:latin typeface="Calibri" panose="020F0502020204030204" pitchFamily="34" charset="0"/>
                <a:ea typeface="+mn-ea"/>
                <a:cs typeface="Calibri" panose="020F0502020204030204" pitchFamily="34" charset="0"/>
              </a:rPr>
              <a:t>v_contador</a:t>
            </a:r>
            <a:r>
              <a:rPr lang="en-US" sz="1600" b="1" kern="1200" dirty="0">
                <a:solidFill>
                  <a:srgbClr val="C00000"/>
                </a:solidFill>
                <a:latin typeface="Calibri" panose="020F0502020204030204" pitchFamily="34" charset="0"/>
                <a:ea typeface="+mn-ea"/>
                <a:cs typeface="Calibri" panose="020F0502020204030204" pitchFamily="34" charset="0"/>
              </a:rPr>
              <a:t>), </a:t>
            </a:r>
            <a:r>
              <a:rPr lang="en-US" sz="1600" b="1" kern="1200" dirty="0" err="1">
                <a:solidFill>
                  <a:srgbClr val="C00000"/>
                </a:solidFill>
                <a:latin typeface="Calibri" panose="020F0502020204030204" pitchFamily="34" charset="0"/>
                <a:ea typeface="+mn-ea"/>
                <a:cs typeface="Calibri" panose="020F0502020204030204" pitchFamily="34" charset="0"/>
              </a:rPr>
              <a:t>v_new_city</a:t>
            </a:r>
            <a:r>
              <a:rPr lang="en-US" sz="1600" b="1" kern="1200" dirty="0">
                <a:solidFill>
                  <a:srgbClr val="C00000"/>
                </a:solidFill>
                <a:latin typeface="Calibri" panose="020F0502020204030204" pitchFamily="34" charset="0"/>
                <a:ea typeface="+mn-ea"/>
                <a:cs typeface="Calibri" panose="020F0502020204030204" pitchFamily="34" charset="0"/>
              </a:rPr>
              <a:t>, </a:t>
            </a:r>
            <a:r>
              <a:rPr lang="en-US" sz="1600" b="1" kern="1200" dirty="0" err="1">
                <a:solidFill>
                  <a:srgbClr val="C00000"/>
                </a:solidFill>
                <a:latin typeface="Calibri" panose="020F0502020204030204" pitchFamily="34" charset="0"/>
                <a:ea typeface="+mn-ea"/>
                <a:cs typeface="Calibri" panose="020F0502020204030204" pitchFamily="34" charset="0"/>
              </a:rPr>
              <a:t>v_countryid</a:t>
            </a:r>
            <a:r>
              <a:rPr lang="en-US" sz="1600" b="1" kern="1200" dirty="0">
                <a:solidFill>
                  <a:srgbClr val="C00000"/>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a:t>
            </a:r>
            <a:r>
              <a:rPr lang="en-US" sz="1600" b="1" kern="1200" dirty="0" err="1">
                <a:solidFill>
                  <a:srgbClr val="C00000"/>
                </a:solidFill>
                <a:latin typeface="Calibri" panose="020F0502020204030204" pitchFamily="34" charset="0"/>
                <a:ea typeface="+mn-ea"/>
                <a:cs typeface="Calibri" panose="020F0502020204030204" pitchFamily="34" charset="0"/>
              </a:rPr>
              <a:t>v_contador</a:t>
            </a:r>
            <a:r>
              <a:rPr lang="en-US" sz="1600" b="1" kern="1200" dirty="0">
                <a:solidFill>
                  <a:srgbClr val="C00000"/>
                </a:solidFill>
                <a:latin typeface="Calibri" panose="020F0502020204030204" pitchFamily="34" charset="0"/>
                <a:ea typeface="+mn-ea"/>
                <a:cs typeface="Calibri" panose="020F0502020204030204" pitchFamily="34" charset="0"/>
              </a:rPr>
              <a:t>:= </a:t>
            </a:r>
            <a:r>
              <a:rPr lang="en-US" sz="1600" b="1" kern="1200" dirty="0" err="1">
                <a:solidFill>
                  <a:srgbClr val="C00000"/>
                </a:solidFill>
                <a:latin typeface="Calibri" panose="020F0502020204030204" pitchFamily="34" charset="0"/>
                <a:ea typeface="+mn-ea"/>
                <a:cs typeface="Calibri" panose="020F0502020204030204" pitchFamily="34" charset="0"/>
              </a:rPr>
              <a:t>v_contador</a:t>
            </a:r>
            <a:r>
              <a:rPr lang="en-US" sz="1600" b="1" kern="1200" dirty="0">
                <a:solidFill>
                  <a:srgbClr val="C00000"/>
                </a:solidFill>
                <a:latin typeface="Calibri" panose="020F0502020204030204" pitchFamily="34" charset="0"/>
                <a:ea typeface="+mn-ea"/>
                <a:cs typeface="Calibri" panose="020F0502020204030204" pitchFamily="34" charset="0"/>
              </a:rPr>
              <a:t> + 1;</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END LOOP;</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END;</a:t>
            </a:r>
          </a:p>
          <a:p>
            <a:pPr lvl="0" fontAlgn="base">
              <a:spcBef>
                <a:spcPct val="0"/>
              </a:spcBef>
              <a:spcAft>
                <a:spcPct val="0"/>
              </a:spcAft>
              <a:buClrTx/>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742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t>WHILE LOOP</a:t>
            </a:r>
            <a:endParaRPr lang="es-CL" sz="2800" b="1" dirty="0">
              <a:solidFill>
                <a:prstClr val="white"/>
              </a:solidFill>
              <a:latin typeface="Calibri"/>
            </a:endParaRPr>
          </a:p>
        </p:txBody>
      </p:sp>
      <p:sp>
        <p:nvSpPr>
          <p:cNvPr id="5" name="Rectangle 3">
            <a:extLst>
              <a:ext uri="{FF2B5EF4-FFF2-40B4-BE49-F238E27FC236}">
                <a16:creationId xmlns:a16="http://schemas.microsoft.com/office/drawing/2014/main" id="{6870B565-E368-4DD8-9996-D5AC62446D14}"/>
              </a:ext>
            </a:extLst>
          </p:cNvPr>
          <p:cNvSpPr txBox="1">
            <a:spLocks noChangeArrowheads="1"/>
          </p:cNvSpPr>
          <p:nvPr/>
        </p:nvSpPr>
        <p:spPr bwMode="auto">
          <a:xfrm>
            <a:off x="611188" y="110664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8" name="Text Box 5">
            <a:extLst>
              <a:ext uri="{FF2B5EF4-FFF2-40B4-BE49-F238E27FC236}">
                <a16:creationId xmlns:a16="http://schemas.microsoft.com/office/drawing/2014/main" id="{EF3B7391-CBF4-4C82-906F-72BD7E31B83D}"/>
              </a:ext>
            </a:extLst>
          </p:cNvPr>
          <p:cNvSpPr txBox="1">
            <a:spLocks noChangeArrowheads="1"/>
          </p:cNvSpPr>
          <p:nvPr/>
        </p:nvSpPr>
        <p:spPr bwMode="auto">
          <a:xfrm>
            <a:off x="754484" y="1403268"/>
            <a:ext cx="7547305" cy="538609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VAR </a:t>
            </a:r>
            <a:r>
              <a:rPr lang="en-US" b="1" kern="1200" dirty="0" err="1">
                <a:latin typeface="Calibri" panose="020F0502020204030204" pitchFamily="34" charset="0"/>
                <a:ea typeface="+mn-ea"/>
                <a:cs typeface="Calibri" panose="020F0502020204030204" pitchFamily="34" charset="0"/>
              </a:rPr>
              <a:t>b_porc_aumento</a:t>
            </a:r>
            <a:r>
              <a:rPr lang="en-US" b="1" kern="1200" dirty="0">
                <a:latin typeface="Calibri" panose="020F0502020204030204" pitchFamily="34" charset="0"/>
                <a:ea typeface="+mn-ea"/>
                <a:cs typeface="Calibri" panose="020F0502020204030204" pitchFamily="34" charset="0"/>
              </a:rPr>
              <a:t> NUMBER</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EXEC :</a:t>
            </a:r>
            <a:r>
              <a:rPr lang="en-US" b="1" kern="1200" dirty="0" err="1">
                <a:latin typeface="Calibri" panose="020F0502020204030204" pitchFamily="34" charset="0"/>
                <a:ea typeface="+mn-ea"/>
                <a:cs typeface="Calibri" panose="020F0502020204030204" pitchFamily="34" charset="0"/>
              </a:rPr>
              <a:t>b_porc_aumento</a:t>
            </a:r>
            <a:r>
              <a:rPr lang="en-US" b="1" kern="1200" dirty="0">
                <a:latin typeface="Calibri" panose="020F0502020204030204" pitchFamily="34" charset="0"/>
                <a:ea typeface="+mn-ea"/>
                <a:cs typeface="Calibri" panose="020F0502020204030204" pitchFamily="34" charset="0"/>
              </a:rPr>
              <a:t>:=1.25</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n-US" b="1" kern="1200" dirty="0" err="1">
                <a:latin typeface="Calibri" panose="020F0502020204030204" pitchFamily="34" charset="0"/>
                <a:ea typeface="+mn-ea"/>
                <a:cs typeface="Calibri" panose="020F0502020204030204" pitchFamily="34" charset="0"/>
              </a:rPr>
              <a:t>v_sal_prom</a:t>
            </a:r>
            <a:r>
              <a:rPr lang="en-US" b="1" kern="1200" dirty="0">
                <a:latin typeface="Calibri" panose="020F0502020204030204" pitchFamily="34" charset="0"/>
                <a:ea typeface="+mn-ea"/>
                <a:cs typeface="Calibri" panose="020F0502020204030204" pitchFamily="34" charset="0"/>
              </a:rPr>
              <a:t> NUMBER(7);</a:t>
            </a:r>
          </a:p>
          <a:p>
            <a:pPr lvl="0" fontAlgn="base">
              <a:spcBef>
                <a:spcPct val="0"/>
              </a:spcBef>
              <a:spcAft>
                <a:spcPct val="0"/>
              </a:spcAft>
              <a:buClrTx/>
              <a:defRPr/>
            </a:pPr>
            <a:r>
              <a:rPr lang="en-US" b="1" kern="1200" dirty="0" err="1">
                <a:latin typeface="Calibri" panose="020F0502020204030204" pitchFamily="34" charset="0"/>
                <a:ea typeface="+mn-ea"/>
                <a:cs typeface="Calibri" panose="020F0502020204030204" pitchFamily="34" charset="0"/>
              </a:rPr>
              <a:t>v_id_min</a:t>
            </a:r>
            <a:r>
              <a:rPr lang="en-US" b="1" kern="1200" dirty="0">
                <a:latin typeface="Calibri" panose="020F0502020204030204" pitchFamily="34" charset="0"/>
                <a:ea typeface="+mn-ea"/>
                <a:cs typeface="Calibri" panose="020F0502020204030204" pitchFamily="34" charset="0"/>
              </a:rPr>
              <a:t> NUMBER(3);</a:t>
            </a:r>
          </a:p>
          <a:p>
            <a:pPr lvl="0" fontAlgn="base">
              <a:spcBef>
                <a:spcPct val="0"/>
              </a:spcBef>
              <a:spcAft>
                <a:spcPct val="0"/>
              </a:spcAft>
              <a:buClrTx/>
              <a:defRPr/>
            </a:pPr>
            <a:r>
              <a:rPr lang="en-US" b="1" kern="1200" dirty="0" err="1">
                <a:latin typeface="Calibri" panose="020F0502020204030204" pitchFamily="34" charset="0"/>
                <a:ea typeface="+mn-ea"/>
                <a:cs typeface="Calibri" panose="020F0502020204030204" pitchFamily="34" charset="0"/>
              </a:rPr>
              <a:t>v_id_max</a:t>
            </a:r>
            <a:r>
              <a:rPr lang="en-US" b="1" kern="1200" dirty="0">
                <a:latin typeface="Calibri" panose="020F0502020204030204" pitchFamily="34" charset="0"/>
                <a:ea typeface="+mn-ea"/>
                <a:cs typeface="Calibri" panose="020F0502020204030204" pitchFamily="34" charset="0"/>
              </a:rPr>
              <a:t> NUMBER(3);</a:t>
            </a:r>
          </a:p>
          <a:p>
            <a:pPr lvl="0" fontAlgn="base">
              <a:spcBef>
                <a:spcPct val="0"/>
              </a:spcBef>
              <a:spcAft>
                <a:spcPct val="0"/>
              </a:spcAft>
              <a:buClrTx/>
              <a:defRPr/>
            </a:pPr>
            <a:r>
              <a:rPr lang="en-US" b="1" kern="1200" dirty="0" err="1">
                <a:latin typeface="Calibri" panose="020F0502020204030204" pitchFamily="34" charset="0"/>
                <a:ea typeface="+mn-ea"/>
                <a:cs typeface="Calibri" panose="020F0502020204030204" pitchFamily="34" charset="0"/>
              </a:rPr>
              <a:t>v_tot_emp_act</a:t>
            </a:r>
            <a:r>
              <a:rPr lang="en-US" b="1" kern="1200" dirty="0">
                <a:latin typeface="Calibri" panose="020F0502020204030204" pitchFamily="34" charset="0"/>
                <a:ea typeface="+mn-ea"/>
                <a:cs typeface="Calibri" panose="020F0502020204030204" pitchFamily="34" charset="0"/>
              </a:rPr>
              <a:t> NUMBER(3):=0;</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SELECT ROUND(AVG(salary)),MIN(</a:t>
            </a:r>
            <a:r>
              <a:rPr lang="en-US" b="1" kern="1200" dirty="0" err="1">
                <a:latin typeface="Calibri" panose="020F0502020204030204" pitchFamily="34" charset="0"/>
                <a:ea typeface="+mn-ea"/>
                <a:cs typeface="Calibri" panose="020F0502020204030204" pitchFamily="34" charset="0"/>
              </a:rPr>
              <a:t>employee_id</a:t>
            </a:r>
            <a:r>
              <a:rPr lang="en-US" b="1" kern="1200" dirty="0">
                <a:latin typeface="Calibri" panose="020F0502020204030204" pitchFamily="34" charset="0"/>
                <a:ea typeface="+mn-ea"/>
                <a:cs typeface="Calibri" panose="020F0502020204030204" pitchFamily="34" charset="0"/>
              </a:rPr>
              <a:t>), MAX(</a:t>
            </a:r>
            <a:r>
              <a:rPr lang="en-US" b="1" kern="1200" dirty="0" err="1">
                <a:latin typeface="Calibri" panose="020F0502020204030204" pitchFamily="34" charset="0"/>
                <a:ea typeface="+mn-ea"/>
                <a:cs typeface="Calibri" panose="020F0502020204030204" pitchFamily="34" charset="0"/>
              </a:rPr>
              <a:t>employee_id</a:t>
            </a:r>
            <a:r>
              <a:rPr lang="en-US"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INTO </a:t>
            </a:r>
            <a:r>
              <a:rPr lang="en-US" b="1" kern="1200" dirty="0" err="1">
                <a:latin typeface="Calibri" panose="020F0502020204030204" pitchFamily="34" charset="0"/>
                <a:ea typeface="+mn-ea"/>
                <a:cs typeface="Calibri" panose="020F0502020204030204" pitchFamily="34" charset="0"/>
              </a:rPr>
              <a:t>v_sal_prom,v_id_min,v_id_max</a:t>
            </a:r>
            <a:endParaRPr lang="en-US"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FROM employees;    </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a:t>
            </a:r>
            <a:r>
              <a:rPr lang="en-US" b="1" kern="1200" dirty="0">
                <a:solidFill>
                  <a:srgbClr val="C00000"/>
                </a:solidFill>
                <a:latin typeface="Calibri" panose="020F0502020204030204" pitchFamily="34" charset="0"/>
                <a:ea typeface="+mn-ea"/>
                <a:cs typeface="Calibri" panose="020F0502020204030204" pitchFamily="34" charset="0"/>
              </a:rPr>
              <a:t>WHILE </a:t>
            </a:r>
            <a:r>
              <a:rPr lang="en-US" b="1" kern="1200" dirty="0" err="1">
                <a:solidFill>
                  <a:srgbClr val="C00000"/>
                </a:solidFill>
                <a:latin typeface="Calibri" panose="020F0502020204030204" pitchFamily="34" charset="0"/>
                <a:ea typeface="+mn-ea"/>
                <a:cs typeface="Calibri" panose="020F0502020204030204" pitchFamily="34" charset="0"/>
              </a:rPr>
              <a:t>v_id_max</a:t>
            </a:r>
            <a:r>
              <a:rPr lang="en-US" b="1" kern="1200" dirty="0">
                <a:solidFill>
                  <a:srgbClr val="C00000"/>
                </a:solidFill>
                <a:latin typeface="Calibri" panose="020F0502020204030204" pitchFamily="34" charset="0"/>
                <a:ea typeface="+mn-ea"/>
                <a:cs typeface="Calibri" panose="020F0502020204030204" pitchFamily="34" charset="0"/>
              </a:rPr>
              <a:t> &gt; </a:t>
            </a:r>
            <a:r>
              <a:rPr lang="en-US" b="1" kern="1200" dirty="0" err="1">
                <a:solidFill>
                  <a:srgbClr val="C00000"/>
                </a:solidFill>
                <a:latin typeface="Calibri" panose="020F0502020204030204" pitchFamily="34" charset="0"/>
                <a:ea typeface="+mn-ea"/>
                <a:cs typeface="Calibri" panose="020F0502020204030204" pitchFamily="34" charset="0"/>
              </a:rPr>
              <a:t>v_id_min</a:t>
            </a:r>
            <a:r>
              <a:rPr lang="en-US" b="1" kern="1200" dirty="0">
                <a:solidFill>
                  <a:srgbClr val="C00000"/>
                </a:solidFill>
                <a:latin typeface="Calibri" panose="020F0502020204030204" pitchFamily="34" charset="0"/>
                <a:ea typeface="+mn-ea"/>
                <a:cs typeface="Calibri" panose="020F0502020204030204" pitchFamily="34" charset="0"/>
              </a:rPr>
              <a:t> LOOP</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UPDATE </a:t>
            </a:r>
            <a:r>
              <a:rPr lang="en-US" b="1" kern="1200" dirty="0" err="1">
                <a:solidFill>
                  <a:srgbClr val="C00000"/>
                </a:solidFill>
                <a:latin typeface="Calibri" panose="020F0502020204030204" pitchFamily="34" charset="0"/>
                <a:ea typeface="+mn-ea"/>
                <a:cs typeface="Calibri" panose="020F0502020204030204" pitchFamily="34" charset="0"/>
              </a:rPr>
              <a:t>empleados</a:t>
            </a:r>
            <a:endParaRPr lang="en-US" b="1" kern="1200" dirty="0">
              <a:solidFill>
                <a:srgbClr val="C00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SET salary=ROUND(salary*:</a:t>
            </a:r>
            <a:r>
              <a:rPr lang="en-US" b="1" kern="1200" dirty="0" err="1">
                <a:solidFill>
                  <a:srgbClr val="C00000"/>
                </a:solidFill>
                <a:latin typeface="Calibri" panose="020F0502020204030204" pitchFamily="34" charset="0"/>
                <a:ea typeface="+mn-ea"/>
                <a:cs typeface="Calibri" panose="020F0502020204030204" pitchFamily="34" charset="0"/>
              </a:rPr>
              <a:t>b_porc_aumento</a:t>
            </a:r>
            <a:r>
              <a:rPr lang="en-US" b="1" kern="1200" dirty="0">
                <a:solidFill>
                  <a:srgbClr val="C00000"/>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WHERE </a:t>
            </a:r>
            <a:r>
              <a:rPr lang="en-US" b="1" kern="1200" dirty="0" err="1">
                <a:solidFill>
                  <a:srgbClr val="C00000"/>
                </a:solidFill>
                <a:latin typeface="Calibri" panose="020F0502020204030204" pitchFamily="34" charset="0"/>
                <a:ea typeface="+mn-ea"/>
                <a:cs typeface="Calibri" panose="020F0502020204030204" pitchFamily="34" charset="0"/>
              </a:rPr>
              <a:t>employee_id</a:t>
            </a:r>
            <a:r>
              <a:rPr lang="en-US" b="1" kern="1200" dirty="0">
                <a:solidFill>
                  <a:srgbClr val="C00000"/>
                </a:solidFill>
                <a:latin typeface="Calibri" panose="020F0502020204030204" pitchFamily="34" charset="0"/>
                <a:ea typeface="+mn-ea"/>
                <a:cs typeface="Calibri" panose="020F0502020204030204" pitchFamily="34" charset="0"/>
              </a:rPr>
              <a:t>=</a:t>
            </a:r>
            <a:r>
              <a:rPr lang="en-US" b="1" kern="1200" dirty="0" err="1">
                <a:solidFill>
                  <a:srgbClr val="C00000"/>
                </a:solidFill>
                <a:latin typeface="Calibri" panose="020F0502020204030204" pitchFamily="34" charset="0"/>
                <a:ea typeface="+mn-ea"/>
                <a:cs typeface="Calibri" panose="020F0502020204030204" pitchFamily="34" charset="0"/>
              </a:rPr>
              <a:t>v_id_min</a:t>
            </a:r>
            <a:endParaRPr lang="en-US" b="1" kern="1200" dirty="0">
              <a:solidFill>
                <a:srgbClr val="C00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AND salary &lt; </a:t>
            </a:r>
            <a:r>
              <a:rPr lang="en-US" b="1" kern="1200" dirty="0" err="1">
                <a:solidFill>
                  <a:srgbClr val="C00000"/>
                </a:solidFill>
                <a:latin typeface="Calibri" panose="020F0502020204030204" pitchFamily="34" charset="0"/>
                <a:ea typeface="+mn-ea"/>
                <a:cs typeface="Calibri" panose="020F0502020204030204" pitchFamily="34" charset="0"/>
              </a:rPr>
              <a:t>v_sal_prom</a:t>
            </a:r>
            <a:r>
              <a:rPr lang="en-US" b="1" kern="1200" dirty="0">
                <a:solidFill>
                  <a:srgbClr val="C00000"/>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IF SQL%ROWCOUNT &gt; 0 THEN</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a:t>
            </a:r>
            <a:r>
              <a:rPr lang="en-US" b="1" kern="1200" dirty="0" err="1">
                <a:solidFill>
                  <a:srgbClr val="C00000"/>
                </a:solidFill>
                <a:latin typeface="Calibri" panose="020F0502020204030204" pitchFamily="34" charset="0"/>
                <a:ea typeface="+mn-ea"/>
                <a:cs typeface="Calibri" panose="020F0502020204030204" pitchFamily="34" charset="0"/>
              </a:rPr>
              <a:t>v_tot_emp_act</a:t>
            </a:r>
            <a:r>
              <a:rPr lang="en-US" b="1" kern="1200" dirty="0">
                <a:solidFill>
                  <a:srgbClr val="C00000"/>
                </a:solidFill>
                <a:latin typeface="Calibri" panose="020F0502020204030204" pitchFamily="34" charset="0"/>
                <a:ea typeface="+mn-ea"/>
                <a:cs typeface="Calibri" panose="020F0502020204030204" pitchFamily="34" charset="0"/>
              </a:rPr>
              <a:t>:=v_tot_emp_act+1;</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END IF;</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a:t>
            </a:r>
            <a:r>
              <a:rPr lang="en-US" b="1" kern="1200" dirty="0" err="1">
                <a:solidFill>
                  <a:srgbClr val="C00000"/>
                </a:solidFill>
                <a:latin typeface="Calibri" panose="020F0502020204030204" pitchFamily="34" charset="0"/>
                <a:ea typeface="+mn-ea"/>
                <a:cs typeface="Calibri" panose="020F0502020204030204" pitchFamily="34" charset="0"/>
              </a:rPr>
              <a:t>v_id_min</a:t>
            </a:r>
            <a:r>
              <a:rPr lang="en-US" b="1" kern="1200" dirty="0">
                <a:solidFill>
                  <a:srgbClr val="C00000"/>
                </a:solidFill>
                <a:latin typeface="Calibri" panose="020F0502020204030204" pitchFamily="34" charset="0"/>
                <a:ea typeface="+mn-ea"/>
                <a:cs typeface="Calibri" panose="020F0502020204030204" pitchFamily="34" charset="0"/>
              </a:rPr>
              <a:t>:=v_id_min+1;</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END LOOP;</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DBMS_OUTPUT.PUT_LINE('Total de </a:t>
            </a:r>
            <a:r>
              <a:rPr lang="en-US" b="1" kern="1200" dirty="0" err="1">
                <a:latin typeface="Calibri" panose="020F0502020204030204" pitchFamily="34" charset="0"/>
                <a:ea typeface="+mn-ea"/>
                <a:cs typeface="Calibri" panose="020F0502020204030204" pitchFamily="34" charset="0"/>
              </a:rPr>
              <a:t>empleados</a:t>
            </a:r>
            <a:r>
              <a:rPr lang="en-US" b="1" kern="1200" dirty="0">
                <a:latin typeface="Calibri" panose="020F0502020204030204" pitchFamily="34" charset="0"/>
                <a:ea typeface="+mn-ea"/>
                <a:cs typeface="Calibri" panose="020F0502020204030204" pitchFamily="34" charset="0"/>
              </a:rPr>
              <a:t> </a:t>
            </a:r>
            <a:r>
              <a:rPr lang="en-US" b="1" kern="1200" dirty="0" err="1">
                <a:latin typeface="Calibri" panose="020F0502020204030204" pitchFamily="34" charset="0"/>
                <a:ea typeface="+mn-ea"/>
                <a:cs typeface="Calibri" panose="020F0502020204030204" pitchFamily="34" charset="0"/>
              </a:rPr>
              <a:t>actualizados</a:t>
            </a:r>
            <a:r>
              <a:rPr lang="en-US" b="1" kern="1200" dirty="0">
                <a:latin typeface="Calibri" panose="020F0502020204030204" pitchFamily="34" charset="0"/>
                <a:ea typeface="+mn-ea"/>
                <a:cs typeface="Calibri" panose="020F0502020204030204" pitchFamily="34" charset="0"/>
              </a:rPr>
              <a:t>: ' || </a:t>
            </a:r>
            <a:r>
              <a:rPr lang="en-US" b="1" kern="1200" dirty="0" err="1">
                <a:latin typeface="Calibri" panose="020F0502020204030204" pitchFamily="34" charset="0"/>
                <a:ea typeface="+mn-ea"/>
                <a:cs typeface="Calibri" panose="020F0502020204030204" pitchFamily="34" charset="0"/>
              </a:rPr>
              <a:t>v_tot_emp_act</a:t>
            </a:r>
            <a:r>
              <a:rPr lang="en-US"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ROLLBACK;</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END;</a:t>
            </a:r>
            <a:endParaRPr kumimoji="0" lang="es-MX"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9" name="Imagen 8" descr="Interfaz de usuario gráfica, Texto, Aplicación&#10;&#10;Descripción generada automáticamente">
            <a:extLst>
              <a:ext uri="{FF2B5EF4-FFF2-40B4-BE49-F238E27FC236}">
                <a16:creationId xmlns:a16="http://schemas.microsoft.com/office/drawing/2014/main" id="{559FD8BE-6194-4750-B04E-A4B703B98C20}"/>
              </a:ext>
            </a:extLst>
          </p:cNvPr>
          <p:cNvPicPr>
            <a:picLocks noChangeAspect="1"/>
          </p:cNvPicPr>
          <p:nvPr/>
        </p:nvPicPr>
        <p:blipFill>
          <a:blip r:embed="rId3"/>
          <a:stretch>
            <a:fillRect/>
          </a:stretch>
        </p:blipFill>
        <p:spPr>
          <a:xfrm>
            <a:off x="4953716" y="1619562"/>
            <a:ext cx="3110389" cy="885000"/>
          </a:xfrm>
          <a:prstGeom prst="rect">
            <a:avLst/>
          </a:prstGeom>
        </p:spPr>
      </p:pic>
    </p:spTree>
    <p:extLst>
      <p:ext uri="{BB962C8B-B14F-4D97-AF65-F5344CB8AC3E}">
        <p14:creationId xmlns:p14="http://schemas.microsoft.com/office/powerpoint/2010/main" val="988498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t>FOR LOOP</a:t>
            </a:r>
            <a:endParaRPr lang="es-CL" sz="2800" b="1" dirty="0">
              <a:solidFill>
                <a:prstClr val="white"/>
              </a:solidFill>
              <a:latin typeface="Calibri"/>
            </a:endParaRPr>
          </a:p>
        </p:txBody>
      </p:sp>
      <p:sp>
        <p:nvSpPr>
          <p:cNvPr id="8" name="Rectangle 3">
            <a:extLst>
              <a:ext uri="{FF2B5EF4-FFF2-40B4-BE49-F238E27FC236}">
                <a16:creationId xmlns:a16="http://schemas.microsoft.com/office/drawing/2014/main" id="{6C845411-E8FE-4D3B-B8DA-B8F9728FB390}"/>
              </a:ext>
            </a:extLst>
          </p:cNvPr>
          <p:cNvSpPr txBox="1">
            <a:spLocks noChangeArrowheads="1"/>
          </p:cNvSpPr>
          <p:nvPr/>
        </p:nvSpPr>
        <p:spPr bwMode="auto">
          <a:xfrm>
            <a:off x="611188" y="125654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14" name="Text Box 5">
            <a:extLst>
              <a:ext uri="{FF2B5EF4-FFF2-40B4-BE49-F238E27FC236}">
                <a16:creationId xmlns:a16="http://schemas.microsoft.com/office/drawing/2014/main" id="{97622E6A-764B-4C14-A038-C3415160A14D}"/>
              </a:ext>
            </a:extLst>
          </p:cNvPr>
          <p:cNvSpPr txBox="1">
            <a:spLocks noChangeArrowheads="1"/>
          </p:cNvSpPr>
          <p:nvPr/>
        </p:nvSpPr>
        <p:spPr bwMode="auto">
          <a:xfrm>
            <a:off x="1301836" y="4631072"/>
            <a:ext cx="5930308" cy="132343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s-MX" sz="1600" b="1" dirty="0">
                <a:latin typeface="Calibri" panose="020F0502020204030204" pitchFamily="34" charset="0"/>
              </a:rPr>
              <a:t>FOR </a:t>
            </a:r>
            <a:r>
              <a:rPr lang="es-MX" sz="1600" b="1" i="1" dirty="0">
                <a:latin typeface="Calibri" panose="020F0502020204030204" pitchFamily="34" charset="0"/>
              </a:rPr>
              <a:t>contador</a:t>
            </a:r>
            <a:r>
              <a:rPr lang="es-MX" sz="1600" b="1" dirty="0">
                <a:latin typeface="Calibri" panose="020F0502020204030204" pitchFamily="34" charset="0"/>
              </a:rPr>
              <a:t> IN [REVERSE] </a:t>
            </a:r>
          </a:p>
          <a:p>
            <a:pPr>
              <a:defRPr/>
            </a:pPr>
            <a:r>
              <a:rPr lang="es-MX" sz="1600" b="1" dirty="0">
                <a:latin typeface="Calibri" panose="020F0502020204030204" pitchFamily="34" charset="0"/>
              </a:rPr>
              <a:t>        </a:t>
            </a:r>
            <a:r>
              <a:rPr lang="es-MX" sz="1600" b="1" i="1" dirty="0" err="1">
                <a:latin typeface="Calibri" panose="020F0502020204030204" pitchFamily="34" charset="0"/>
              </a:rPr>
              <a:t>límite_inferior</a:t>
            </a:r>
            <a:r>
              <a:rPr lang="es-MX" sz="1600" b="1" dirty="0">
                <a:latin typeface="Calibri" panose="020F0502020204030204" pitchFamily="34" charset="0"/>
              </a:rPr>
              <a:t> .. </a:t>
            </a:r>
            <a:r>
              <a:rPr lang="es-MX" sz="1600" b="1" i="1" dirty="0" err="1">
                <a:latin typeface="Calibri" panose="020F0502020204030204" pitchFamily="34" charset="0"/>
              </a:rPr>
              <a:t>límite_superior</a:t>
            </a:r>
            <a:r>
              <a:rPr lang="es-MX" sz="1600" b="1" dirty="0">
                <a:latin typeface="Calibri" panose="020F0502020204030204" pitchFamily="34" charset="0"/>
              </a:rPr>
              <a:t> LOOP  </a:t>
            </a:r>
          </a:p>
          <a:p>
            <a:pPr>
              <a:defRPr/>
            </a:pPr>
            <a:r>
              <a:rPr lang="es-MX" sz="1600" b="1" dirty="0">
                <a:latin typeface="Calibri" panose="020F0502020204030204" pitchFamily="34" charset="0"/>
              </a:rPr>
              <a:t>        </a:t>
            </a:r>
            <a:r>
              <a:rPr lang="es-MX" sz="1600" b="1" i="1" dirty="0" err="1">
                <a:latin typeface="Calibri" panose="020F0502020204030204" pitchFamily="34" charset="0"/>
              </a:rPr>
              <a:t>sentenciaN</a:t>
            </a:r>
            <a:r>
              <a:rPr lang="es-MX" sz="1600" b="1" dirty="0">
                <a:latin typeface="Calibri" panose="020F0502020204030204" pitchFamily="34" charset="0"/>
              </a:rPr>
              <a:t>;</a:t>
            </a:r>
          </a:p>
          <a:p>
            <a:pPr>
              <a:defRPr/>
            </a:pPr>
            <a:r>
              <a:rPr lang="es-MX" sz="1600" b="1" dirty="0">
                <a:latin typeface="Calibri" panose="020F0502020204030204" pitchFamily="34" charset="0"/>
              </a:rPr>
              <a:t>END LOOP</a:t>
            </a:r>
          </a:p>
          <a:p>
            <a:pPr>
              <a:defRPr/>
            </a:pPr>
            <a:endParaRPr kumimoji="0" lang="en-US" sz="8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5" name="Rectángulo redondeado 4">
            <a:extLst>
              <a:ext uri="{FF2B5EF4-FFF2-40B4-BE49-F238E27FC236}">
                <a16:creationId xmlns:a16="http://schemas.microsoft.com/office/drawing/2014/main" id="{208155BF-4450-4B1A-A302-4A898BFBB376}"/>
              </a:ext>
            </a:extLst>
          </p:cNvPr>
          <p:cNvSpPr/>
          <p:nvPr/>
        </p:nvSpPr>
        <p:spPr>
          <a:xfrm>
            <a:off x="554414" y="1436738"/>
            <a:ext cx="2124000" cy="2232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a:defRPr/>
            </a:pPr>
            <a:r>
              <a:rPr lang="es-MX" sz="1800" b="1" dirty="0">
                <a:solidFill>
                  <a:srgbClr val="FFFFFF"/>
                </a:solidFill>
                <a:latin typeface="Calibri" panose="020F0502020204030204" pitchFamily="34" charset="0"/>
                <a:cs typeface="Arial" pitchFamily="34" charset="0"/>
              </a:rPr>
              <a:t>Las iteraciones se efectúan un número finito y conocido de veces</a:t>
            </a:r>
          </a:p>
        </p:txBody>
      </p:sp>
      <p:sp>
        <p:nvSpPr>
          <p:cNvPr id="16" name="Rectángulo redondeado 4">
            <a:extLst>
              <a:ext uri="{FF2B5EF4-FFF2-40B4-BE49-F238E27FC236}">
                <a16:creationId xmlns:a16="http://schemas.microsoft.com/office/drawing/2014/main" id="{3EC56B5E-1C84-4E2D-BE32-B24C90CEFCC3}"/>
              </a:ext>
            </a:extLst>
          </p:cNvPr>
          <p:cNvSpPr/>
          <p:nvPr/>
        </p:nvSpPr>
        <p:spPr>
          <a:xfrm>
            <a:off x="3609424" y="1436738"/>
            <a:ext cx="2124000" cy="2232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El índice es declarado implícitamente y es obligatorio indicar su límite inferior y superior</a:t>
            </a:r>
          </a:p>
        </p:txBody>
      </p:sp>
      <p:sp>
        <p:nvSpPr>
          <p:cNvPr id="17" name="Rectángulo redondeado 4">
            <a:extLst>
              <a:ext uri="{FF2B5EF4-FFF2-40B4-BE49-F238E27FC236}">
                <a16:creationId xmlns:a16="http://schemas.microsoft.com/office/drawing/2014/main" id="{2EA1C318-889B-4D3A-BF7E-893BC871B7E9}"/>
              </a:ext>
            </a:extLst>
          </p:cNvPr>
          <p:cNvSpPr/>
          <p:nvPr/>
        </p:nvSpPr>
        <p:spPr>
          <a:xfrm>
            <a:off x="6465588" y="1436738"/>
            <a:ext cx="2124000" cy="2232000"/>
          </a:xfrm>
          <a:prstGeom prst="roundRect">
            <a:avLst/>
          </a:prstGeom>
          <a:solidFill>
            <a:srgbClr val="17375E"/>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a:defRPr/>
            </a:pPr>
            <a:r>
              <a:rPr lang="es-CL" sz="1800" b="1" dirty="0">
                <a:solidFill>
                  <a:srgbClr val="FFFFFF"/>
                </a:solidFill>
                <a:latin typeface="Calibri" panose="020F0502020204030204" pitchFamily="34" charset="0"/>
                <a:cs typeface="Arial" pitchFamily="34" charset="0"/>
              </a:rPr>
              <a:t>El índice declarado sólo se puede usar en las sentencias declaradas dentro del </a:t>
            </a:r>
            <a:r>
              <a:rPr lang="es-CL" sz="1800" b="1" dirty="0" err="1">
                <a:solidFill>
                  <a:srgbClr val="FFFFFF"/>
                </a:solidFill>
                <a:latin typeface="Calibri" panose="020F0502020204030204" pitchFamily="34" charset="0"/>
                <a:cs typeface="Arial" pitchFamily="34" charset="0"/>
              </a:rPr>
              <a:t>loop</a:t>
            </a:r>
            <a:endParaRPr lang="es-CL" sz="1800" b="1" dirty="0">
              <a:solidFill>
                <a:srgbClr val="FFFFFF"/>
              </a:solidFill>
              <a:latin typeface="Calibri" panose="020F0502020204030204" pitchFamily="34" charset="0"/>
              <a:cs typeface="Arial" pitchFamily="34" charset="0"/>
            </a:endParaRPr>
          </a:p>
        </p:txBody>
      </p:sp>
    </p:spTree>
    <p:extLst>
      <p:ext uri="{BB962C8B-B14F-4D97-AF65-F5344CB8AC3E}">
        <p14:creationId xmlns:p14="http://schemas.microsoft.com/office/powerpoint/2010/main" val="3824333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t>FOR LOOP</a:t>
            </a:r>
            <a:endParaRPr lang="es-CL" sz="2800" b="1" dirty="0">
              <a:solidFill>
                <a:prstClr val="white"/>
              </a:solidFill>
              <a:latin typeface="Calibri"/>
            </a:endParaRPr>
          </a:p>
        </p:txBody>
      </p:sp>
      <p:sp>
        <p:nvSpPr>
          <p:cNvPr id="8" name="Rectangle 3">
            <a:extLst>
              <a:ext uri="{FF2B5EF4-FFF2-40B4-BE49-F238E27FC236}">
                <a16:creationId xmlns:a16="http://schemas.microsoft.com/office/drawing/2014/main" id="{8AF40F19-8CEE-4850-987C-2AEEC90AAAF4}"/>
              </a:ext>
            </a:extLst>
          </p:cNvPr>
          <p:cNvSpPr txBox="1">
            <a:spLocks noChangeArrowheads="1"/>
          </p:cNvSpPr>
          <p:nvPr/>
        </p:nvSpPr>
        <p:spPr bwMode="auto">
          <a:xfrm>
            <a:off x="611188" y="125654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9" name="Text Box 5">
            <a:extLst>
              <a:ext uri="{FF2B5EF4-FFF2-40B4-BE49-F238E27FC236}">
                <a16:creationId xmlns:a16="http://schemas.microsoft.com/office/drawing/2014/main" id="{F36EE73F-DBD1-4453-B5AA-CABC8675353A}"/>
              </a:ext>
            </a:extLst>
          </p:cNvPr>
          <p:cNvSpPr txBox="1">
            <a:spLocks noChangeArrowheads="1"/>
          </p:cNvSpPr>
          <p:nvPr/>
        </p:nvSpPr>
        <p:spPr bwMode="auto">
          <a:xfrm>
            <a:off x="754484" y="1568158"/>
            <a:ext cx="7547305" cy="280076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DECLARE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v_x</a:t>
            </a:r>
            <a:r>
              <a:rPr lang="en-US" sz="1600" b="1" kern="1200" dirty="0">
                <a:latin typeface="Calibri" panose="020F0502020204030204" pitchFamily="34" charset="0"/>
                <a:ea typeface="+mn-ea"/>
                <a:cs typeface="Calibri" panose="020F0502020204030204" pitchFamily="34" charset="0"/>
              </a:rPr>
              <a:t> number := 10;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BEGIN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a:solidFill>
                  <a:srgbClr val="C00000"/>
                </a:solidFill>
                <a:latin typeface="Calibri" panose="020F0502020204030204" pitchFamily="34" charset="0"/>
                <a:ea typeface="+mn-ea"/>
                <a:cs typeface="Calibri" panose="020F0502020204030204" pitchFamily="34" charset="0"/>
              </a:rPr>
              <a:t>FOR </a:t>
            </a:r>
            <a:r>
              <a:rPr lang="en-US" sz="1600" b="1" kern="1200" dirty="0" err="1">
                <a:solidFill>
                  <a:srgbClr val="C00000"/>
                </a:solidFill>
                <a:latin typeface="Calibri" panose="020F0502020204030204" pitchFamily="34" charset="0"/>
                <a:ea typeface="+mn-ea"/>
                <a:cs typeface="Calibri" panose="020F0502020204030204" pitchFamily="34" charset="0"/>
              </a:rPr>
              <a:t>i</a:t>
            </a:r>
            <a:r>
              <a:rPr lang="en-US" sz="1600" b="1" kern="1200" dirty="0">
                <a:solidFill>
                  <a:srgbClr val="C00000"/>
                </a:solidFill>
                <a:latin typeface="Calibri" panose="020F0502020204030204" pitchFamily="34" charset="0"/>
                <a:ea typeface="+mn-ea"/>
                <a:cs typeface="Calibri" panose="020F0502020204030204" pitchFamily="34" charset="0"/>
              </a:rPr>
              <a:t> IN 1 .. 5 LOOP </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a:t>
            </a:r>
            <a:r>
              <a:rPr lang="en-US" sz="1600" b="1" kern="1200" dirty="0" err="1">
                <a:solidFill>
                  <a:srgbClr val="C00000"/>
                </a:solidFill>
                <a:latin typeface="Calibri" panose="020F0502020204030204" pitchFamily="34" charset="0"/>
                <a:ea typeface="+mn-ea"/>
                <a:cs typeface="Calibri" panose="020F0502020204030204" pitchFamily="34" charset="0"/>
              </a:rPr>
              <a:t>dbms_output.put_line</a:t>
            </a:r>
            <a:r>
              <a:rPr lang="en-US" sz="1600" b="1" kern="1200" dirty="0">
                <a:solidFill>
                  <a:srgbClr val="C00000"/>
                </a:solidFill>
                <a:latin typeface="Calibri" panose="020F0502020204030204" pitchFamily="34" charset="0"/>
                <a:ea typeface="+mn-ea"/>
                <a:cs typeface="Calibri" panose="020F0502020204030204" pitchFamily="34" charset="0"/>
              </a:rPr>
              <a:t>('</a:t>
            </a:r>
            <a:r>
              <a:rPr lang="en-US" sz="1600" b="1" kern="1200" dirty="0" err="1">
                <a:solidFill>
                  <a:srgbClr val="C00000"/>
                </a:solidFill>
                <a:latin typeface="Calibri" panose="020F0502020204030204" pitchFamily="34" charset="0"/>
                <a:ea typeface="+mn-ea"/>
                <a:cs typeface="Calibri" panose="020F0502020204030204" pitchFamily="34" charset="0"/>
              </a:rPr>
              <a:t>Indice</a:t>
            </a:r>
            <a:r>
              <a:rPr lang="en-US" sz="1600" b="1" kern="1200" dirty="0">
                <a:solidFill>
                  <a:srgbClr val="C00000"/>
                </a:solidFill>
                <a:latin typeface="Calibri" panose="020F0502020204030204" pitchFamily="34" charset="0"/>
                <a:ea typeface="+mn-ea"/>
                <a:cs typeface="Calibri" panose="020F0502020204030204" pitchFamily="34" charset="0"/>
              </a:rPr>
              <a:t>: ' || </a:t>
            </a:r>
            <a:r>
              <a:rPr lang="en-US" sz="1600" b="1" kern="1200" dirty="0" err="1">
                <a:solidFill>
                  <a:srgbClr val="C00000"/>
                </a:solidFill>
                <a:latin typeface="Calibri" panose="020F0502020204030204" pitchFamily="34" charset="0"/>
                <a:ea typeface="+mn-ea"/>
                <a:cs typeface="Calibri" panose="020F0502020204030204" pitchFamily="34" charset="0"/>
              </a:rPr>
              <a:t>i</a:t>
            </a:r>
            <a:r>
              <a:rPr lang="en-US" sz="1600" b="1" kern="1200" dirty="0">
                <a:solidFill>
                  <a:srgbClr val="C00000"/>
                </a:solidFill>
                <a:latin typeface="Calibri" panose="020F0502020204030204" pitchFamily="34" charset="0"/>
                <a:ea typeface="+mn-ea"/>
                <a:cs typeface="Calibri" panose="020F0502020204030204" pitchFamily="34" charset="0"/>
              </a:rPr>
              <a:t> || ' | Valor de </a:t>
            </a:r>
            <a:r>
              <a:rPr lang="en-US" sz="1600" b="1" kern="1200" dirty="0" err="1">
                <a:solidFill>
                  <a:srgbClr val="C00000"/>
                </a:solidFill>
                <a:latin typeface="Calibri" panose="020F0502020204030204" pitchFamily="34" charset="0"/>
                <a:ea typeface="+mn-ea"/>
                <a:cs typeface="Calibri" panose="020F0502020204030204" pitchFamily="34" charset="0"/>
              </a:rPr>
              <a:t>v_x</a:t>
            </a:r>
            <a:r>
              <a:rPr lang="en-US" sz="1600" b="1" kern="1200" dirty="0">
                <a:solidFill>
                  <a:srgbClr val="C00000"/>
                </a:solidFill>
                <a:latin typeface="Calibri" panose="020F0502020204030204" pitchFamily="34" charset="0"/>
                <a:ea typeface="+mn-ea"/>
                <a:cs typeface="Calibri" panose="020F0502020204030204" pitchFamily="34" charset="0"/>
              </a:rPr>
              <a:t>: ' ||</a:t>
            </a:r>
            <a:r>
              <a:rPr lang="en-US" sz="1600" b="1" kern="1200" dirty="0" err="1">
                <a:solidFill>
                  <a:srgbClr val="C00000"/>
                </a:solidFill>
                <a:latin typeface="Calibri" panose="020F0502020204030204" pitchFamily="34" charset="0"/>
                <a:ea typeface="+mn-ea"/>
                <a:cs typeface="Calibri" panose="020F0502020204030204" pitchFamily="34" charset="0"/>
              </a:rPr>
              <a:t>v_x</a:t>
            </a:r>
            <a:r>
              <a:rPr lang="en-US" sz="1600" b="1" kern="1200" dirty="0">
                <a:solidFill>
                  <a:srgbClr val="C00000"/>
                </a:solidFill>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a:t>
            </a:r>
            <a:r>
              <a:rPr lang="en-US" sz="1600" b="1" kern="1200" dirty="0" err="1">
                <a:solidFill>
                  <a:srgbClr val="C00000"/>
                </a:solidFill>
                <a:latin typeface="Calibri" panose="020F0502020204030204" pitchFamily="34" charset="0"/>
                <a:ea typeface="+mn-ea"/>
                <a:cs typeface="Calibri" panose="020F0502020204030204" pitchFamily="34" charset="0"/>
              </a:rPr>
              <a:t>v_x</a:t>
            </a:r>
            <a:r>
              <a:rPr lang="en-US" sz="1600" b="1" kern="1200" dirty="0">
                <a:solidFill>
                  <a:srgbClr val="C00000"/>
                </a:solidFill>
                <a:latin typeface="Calibri" panose="020F0502020204030204" pitchFamily="34" charset="0"/>
                <a:ea typeface="+mn-ea"/>
                <a:cs typeface="Calibri" panose="020F0502020204030204" pitchFamily="34" charset="0"/>
              </a:rPr>
              <a:t> := </a:t>
            </a:r>
            <a:r>
              <a:rPr lang="en-US" sz="1600" b="1" kern="1200" dirty="0" err="1">
                <a:solidFill>
                  <a:srgbClr val="C00000"/>
                </a:solidFill>
                <a:latin typeface="Calibri" panose="020F0502020204030204" pitchFamily="34" charset="0"/>
                <a:ea typeface="+mn-ea"/>
                <a:cs typeface="Calibri" panose="020F0502020204030204" pitchFamily="34" charset="0"/>
              </a:rPr>
              <a:t>v_x</a:t>
            </a:r>
            <a:r>
              <a:rPr lang="en-US" sz="1600" b="1" kern="1200" dirty="0">
                <a:solidFill>
                  <a:srgbClr val="C00000"/>
                </a:solidFill>
                <a:latin typeface="Calibri" panose="020F0502020204030204" pitchFamily="34" charset="0"/>
                <a:ea typeface="+mn-ea"/>
                <a:cs typeface="Calibri" panose="020F0502020204030204" pitchFamily="34" charset="0"/>
              </a:rPr>
              <a:t> + 10; </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END LOOP;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 </a:t>
            </a:r>
            <a:r>
              <a:rPr lang="en-US" sz="1600" b="1" kern="1200" dirty="0" err="1">
                <a:latin typeface="Calibri" panose="020F0502020204030204" pitchFamily="34" charset="0"/>
                <a:ea typeface="+mn-ea"/>
                <a:cs typeface="Calibri" panose="020F0502020204030204" pitchFamily="34" charset="0"/>
              </a:rPr>
              <a:t>Después</a:t>
            </a:r>
            <a:r>
              <a:rPr lang="en-US" sz="1600" b="1" kern="1200" dirty="0">
                <a:latin typeface="Calibri" panose="020F0502020204030204" pitchFamily="34" charset="0"/>
                <a:ea typeface="+mn-ea"/>
                <a:cs typeface="Calibri" panose="020F0502020204030204" pitchFamily="34" charset="0"/>
              </a:rPr>
              <a:t> de la </a:t>
            </a:r>
            <a:r>
              <a:rPr lang="en-US" sz="1600" b="1" kern="1200" dirty="0" err="1">
                <a:latin typeface="Calibri" panose="020F0502020204030204" pitchFamily="34" charset="0"/>
                <a:ea typeface="+mn-ea"/>
                <a:cs typeface="Calibri" panose="020F0502020204030204" pitchFamily="34" charset="0"/>
              </a:rPr>
              <a:t>salida</a:t>
            </a:r>
            <a:r>
              <a:rPr lang="en-US" sz="1600" b="1" kern="1200" dirty="0">
                <a:latin typeface="Calibri" panose="020F0502020204030204" pitchFamily="34" charset="0"/>
                <a:ea typeface="+mn-ea"/>
                <a:cs typeface="Calibri" panose="020F0502020204030204" pitchFamily="34" charset="0"/>
              </a:rPr>
              <a:t> del LOOP, la ejecución del </a:t>
            </a:r>
            <a:r>
              <a:rPr lang="en-US" sz="1600" b="1" kern="1200" dirty="0" err="1">
                <a:latin typeface="Calibri" panose="020F0502020204030204" pitchFamily="34" charset="0"/>
                <a:ea typeface="+mn-ea"/>
                <a:cs typeface="Calibri" panose="020F0502020204030204" pitchFamily="34" charset="0"/>
              </a:rPr>
              <a:t>bloque</a:t>
            </a:r>
            <a:r>
              <a:rPr lang="en-US" sz="1600" b="1" kern="1200" dirty="0">
                <a:latin typeface="Calibri" panose="020F0502020204030204" pitchFamily="34" charset="0"/>
                <a:ea typeface="+mn-ea"/>
                <a:cs typeface="Calibri" panose="020F0502020204030204" pitchFamily="34" charset="0"/>
              </a:rPr>
              <a:t> PL/SQL </a:t>
            </a:r>
            <a:r>
              <a:rPr lang="en-US" sz="1600" b="1" kern="1200" dirty="0" err="1">
                <a:latin typeface="Calibri" panose="020F0502020204030204" pitchFamily="34" charset="0"/>
                <a:ea typeface="+mn-ea"/>
                <a:cs typeface="Calibri" panose="020F0502020204030204" pitchFamily="34" charset="0"/>
              </a:rPr>
              <a:t>continúa</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aquí</a:t>
            </a:r>
            <a:endParaRPr lang="en-US" sz="16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DBMS_OUTPUT.PUT_LINE('</a:t>
            </a:r>
            <a:r>
              <a:rPr lang="en-US" sz="1600" b="1" kern="1200" dirty="0" err="1">
                <a:latin typeface="Calibri" panose="020F0502020204030204" pitchFamily="34" charset="0"/>
                <a:ea typeface="+mn-ea"/>
                <a:cs typeface="Calibri" panose="020F0502020204030204" pitchFamily="34" charset="0"/>
              </a:rPr>
              <a:t>Después</a:t>
            </a:r>
            <a:r>
              <a:rPr lang="en-US" sz="1600" b="1" kern="1200" dirty="0">
                <a:latin typeface="Calibri" panose="020F0502020204030204" pitchFamily="34" charset="0"/>
                <a:ea typeface="+mn-ea"/>
                <a:cs typeface="Calibri" panose="020F0502020204030204" pitchFamily="34" charset="0"/>
              </a:rPr>
              <a:t> del EXIT, el valor de </a:t>
            </a:r>
            <a:r>
              <a:rPr lang="en-US" sz="1600" b="1" kern="1200" dirty="0" err="1">
                <a:latin typeface="Calibri" panose="020F0502020204030204" pitchFamily="34" charset="0"/>
                <a:ea typeface="+mn-ea"/>
                <a:cs typeface="Calibri" panose="020F0502020204030204" pitchFamily="34" charset="0"/>
              </a:rPr>
              <a:t>v_x</a:t>
            </a:r>
            <a:r>
              <a:rPr lang="en-US" sz="1600" b="1" kern="1200" dirty="0">
                <a:latin typeface="Calibri" panose="020F0502020204030204" pitchFamily="34" charset="0"/>
                <a:ea typeface="+mn-ea"/>
                <a:cs typeface="Calibri" panose="020F0502020204030204" pitchFamily="34" charset="0"/>
              </a:rPr>
              <a:t> es: ' || </a:t>
            </a:r>
            <a:r>
              <a:rPr lang="en-US" sz="1600" b="1" kern="1200" dirty="0" err="1">
                <a:latin typeface="Calibri" panose="020F0502020204030204" pitchFamily="34" charset="0"/>
                <a:ea typeface="+mn-ea"/>
                <a:cs typeface="Calibri" panose="020F0502020204030204" pitchFamily="34" charset="0"/>
              </a:rPr>
              <a:t>v_x</a:t>
            </a:r>
            <a:r>
              <a:rPr lang="en-US" sz="1600" b="1" kern="1200" dirty="0">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END;</a:t>
            </a:r>
          </a:p>
          <a:p>
            <a:pPr lvl="0" fontAlgn="base">
              <a:spcBef>
                <a:spcPct val="0"/>
              </a:spcBef>
              <a:spcAft>
                <a:spcPct val="0"/>
              </a:spcAft>
              <a:buClrTx/>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4" name="Imagen 3" descr="Interfaz de usuario gráfica, Texto&#10;&#10;Descripción generada automáticamente">
            <a:extLst>
              <a:ext uri="{FF2B5EF4-FFF2-40B4-BE49-F238E27FC236}">
                <a16:creationId xmlns:a16="http://schemas.microsoft.com/office/drawing/2014/main" id="{1A9D0038-E1B9-4B53-AF62-AAA9F2439048}"/>
              </a:ext>
            </a:extLst>
          </p:cNvPr>
          <p:cNvPicPr>
            <a:picLocks noChangeAspect="1"/>
          </p:cNvPicPr>
          <p:nvPr/>
        </p:nvPicPr>
        <p:blipFill>
          <a:blip r:embed="rId3"/>
          <a:stretch>
            <a:fillRect/>
          </a:stretch>
        </p:blipFill>
        <p:spPr>
          <a:xfrm>
            <a:off x="2730942" y="4474588"/>
            <a:ext cx="3682116" cy="1902721"/>
          </a:xfrm>
          <a:prstGeom prst="rect">
            <a:avLst/>
          </a:prstGeom>
        </p:spPr>
      </p:pic>
    </p:spTree>
    <p:extLst>
      <p:ext uri="{BB962C8B-B14F-4D97-AF65-F5344CB8AC3E}">
        <p14:creationId xmlns:p14="http://schemas.microsoft.com/office/powerpoint/2010/main" val="1238321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t>FOR LOOP</a:t>
            </a:r>
            <a:endParaRPr lang="es-CL" sz="2800" b="1" dirty="0">
              <a:solidFill>
                <a:prstClr val="white"/>
              </a:solidFill>
              <a:latin typeface="Calibri"/>
            </a:endParaRPr>
          </a:p>
        </p:txBody>
      </p:sp>
      <p:sp>
        <p:nvSpPr>
          <p:cNvPr id="8" name="Rectangle 3">
            <a:extLst>
              <a:ext uri="{FF2B5EF4-FFF2-40B4-BE49-F238E27FC236}">
                <a16:creationId xmlns:a16="http://schemas.microsoft.com/office/drawing/2014/main" id="{8AF40F19-8CEE-4850-987C-2AEEC90AAAF4}"/>
              </a:ext>
            </a:extLst>
          </p:cNvPr>
          <p:cNvSpPr txBox="1">
            <a:spLocks noChangeArrowheads="1"/>
          </p:cNvSpPr>
          <p:nvPr/>
        </p:nvSpPr>
        <p:spPr bwMode="auto">
          <a:xfrm>
            <a:off x="611188" y="125654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9" name="Text Box 5">
            <a:extLst>
              <a:ext uri="{FF2B5EF4-FFF2-40B4-BE49-F238E27FC236}">
                <a16:creationId xmlns:a16="http://schemas.microsoft.com/office/drawing/2014/main" id="{F36EE73F-DBD1-4453-B5AA-CABC8675353A}"/>
              </a:ext>
            </a:extLst>
          </p:cNvPr>
          <p:cNvSpPr txBox="1">
            <a:spLocks noChangeArrowheads="1"/>
          </p:cNvSpPr>
          <p:nvPr/>
        </p:nvSpPr>
        <p:spPr bwMode="auto">
          <a:xfrm>
            <a:off x="754484" y="1568158"/>
            <a:ext cx="7547305" cy="280076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DECLARE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v_x</a:t>
            </a:r>
            <a:r>
              <a:rPr lang="en-US" sz="1600" b="1" kern="1200" dirty="0">
                <a:latin typeface="Calibri" panose="020F0502020204030204" pitchFamily="34" charset="0"/>
                <a:ea typeface="+mn-ea"/>
                <a:cs typeface="Calibri" panose="020F0502020204030204" pitchFamily="34" charset="0"/>
              </a:rPr>
              <a:t> number := 10;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BEGIN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a:solidFill>
                  <a:srgbClr val="C00000"/>
                </a:solidFill>
                <a:latin typeface="Calibri" panose="020F0502020204030204" pitchFamily="34" charset="0"/>
                <a:ea typeface="+mn-ea"/>
                <a:cs typeface="Calibri" panose="020F0502020204030204" pitchFamily="34" charset="0"/>
              </a:rPr>
              <a:t>FOR </a:t>
            </a:r>
            <a:r>
              <a:rPr lang="en-US" sz="1600" b="1" kern="1200" dirty="0" err="1">
                <a:solidFill>
                  <a:srgbClr val="C00000"/>
                </a:solidFill>
                <a:latin typeface="Calibri" panose="020F0502020204030204" pitchFamily="34" charset="0"/>
                <a:ea typeface="+mn-ea"/>
                <a:cs typeface="Calibri" panose="020F0502020204030204" pitchFamily="34" charset="0"/>
              </a:rPr>
              <a:t>i</a:t>
            </a:r>
            <a:r>
              <a:rPr lang="en-US" sz="1600" b="1" kern="1200" dirty="0">
                <a:solidFill>
                  <a:srgbClr val="C00000"/>
                </a:solidFill>
                <a:latin typeface="Calibri" panose="020F0502020204030204" pitchFamily="34" charset="0"/>
                <a:ea typeface="+mn-ea"/>
                <a:cs typeface="Calibri" panose="020F0502020204030204" pitchFamily="34" charset="0"/>
              </a:rPr>
              <a:t> IN REVERSE 1 .. 5 LOOP </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a:t>
            </a:r>
            <a:r>
              <a:rPr lang="en-US" sz="1600" b="1" kern="1200" dirty="0" err="1">
                <a:solidFill>
                  <a:srgbClr val="C00000"/>
                </a:solidFill>
                <a:latin typeface="Calibri" panose="020F0502020204030204" pitchFamily="34" charset="0"/>
                <a:ea typeface="+mn-ea"/>
                <a:cs typeface="Calibri" panose="020F0502020204030204" pitchFamily="34" charset="0"/>
              </a:rPr>
              <a:t>dbms_output.put_line</a:t>
            </a:r>
            <a:r>
              <a:rPr lang="en-US" sz="1600" b="1" kern="1200" dirty="0">
                <a:solidFill>
                  <a:srgbClr val="C00000"/>
                </a:solidFill>
                <a:latin typeface="Calibri" panose="020F0502020204030204" pitchFamily="34" charset="0"/>
                <a:ea typeface="+mn-ea"/>
                <a:cs typeface="Calibri" panose="020F0502020204030204" pitchFamily="34" charset="0"/>
              </a:rPr>
              <a:t>('</a:t>
            </a:r>
            <a:r>
              <a:rPr lang="en-US" sz="1600" b="1" kern="1200" dirty="0" err="1">
                <a:solidFill>
                  <a:srgbClr val="C00000"/>
                </a:solidFill>
                <a:latin typeface="Calibri" panose="020F0502020204030204" pitchFamily="34" charset="0"/>
                <a:ea typeface="+mn-ea"/>
                <a:cs typeface="Calibri" panose="020F0502020204030204" pitchFamily="34" charset="0"/>
              </a:rPr>
              <a:t>Indice</a:t>
            </a:r>
            <a:r>
              <a:rPr lang="en-US" sz="1600" b="1" kern="1200" dirty="0">
                <a:solidFill>
                  <a:srgbClr val="C00000"/>
                </a:solidFill>
                <a:latin typeface="Calibri" panose="020F0502020204030204" pitchFamily="34" charset="0"/>
                <a:ea typeface="+mn-ea"/>
                <a:cs typeface="Calibri" panose="020F0502020204030204" pitchFamily="34" charset="0"/>
              </a:rPr>
              <a:t>: ' || </a:t>
            </a:r>
            <a:r>
              <a:rPr lang="en-US" sz="1600" b="1" kern="1200" dirty="0" err="1">
                <a:solidFill>
                  <a:srgbClr val="C00000"/>
                </a:solidFill>
                <a:latin typeface="Calibri" panose="020F0502020204030204" pitchFamily="34" charset="0"/>
                <a:ea typeface="+mn-ea"/>
                <a:cs typeface="Calibri" panose="020F0502020204030204" pitchFamily="34" charset="0"/>
              </a:rPr>
              <a:t>i</a:t>
            </a:r>
            <a:r>
              <a:rPr lang="en-US" sz="1600" b="1" kern="1200" dirty="0">
                <a:solidFill>
                  <a:srgbClr val="C00000"/>
                </a:solidFill>
                <a:latin typeface="Calibri" panose="020F0502020204030204" pitchFamily="34" charset="0"/>
                <a:ea typeface="+mn-ea"/>
                <a:cs typeface="Calibri" panose="020F0502020204030204" pitchFamily="34" charset="0"/>
              </a:rPr>
              <a:t> || ' | Valor de </a:t>
            </a:r>
            <a:r>
              <a:rPr lang="en-US" sz="1600" b="1" kern="1200" dirty="0" err="1">
                <a:solidFill>
                  <a:srgbClr val="C00000"/>
                </a:solidFill>
                <a:latin typeface="Calibri" panose="020F0502020204030204" pitchFamily="34" charset="0"/>
                <a:ea typeface="+mn-ea"/>
                <a:cs typeface="Calibri" panose="020F0502020204030204" pitchFamily="34" charset="0"/>
              </a:rPr>
              <a:t>v_x</a:t>
            </a:r>
            <a:r>
              <a:rPr lang="en-US" sz="1600" b="1" kern="1200" dirty="0">
                <a:solidFill>
                  <a:srgbClr val="C00000"/>
                </a:solidFill>
                <a:latin typeface="Calibri" panose="020F0502020204030204" pitchFamily="34" charset="0"/>
                <a:ea typeface="+mn-ea"/>
                <a:cs typeface="Calibri" panose="020F0502020204030204" pitchFamily="34" charset="0"/>
              </a:rPr>
              <a:t>: ' ||</a:t>
            </a:r>
            <a:r>
              <a:rPr lang="en-US" sz="1600" b="1" kern="1200" dirty="0" err="1">
                <a:solidFill>
                  <a:srgbClr val="C00000"/>
                </a:solidFill>
                <a:latin typeface="Calibri" panose="020F0502020204030204" pitchFamily="34" charset="0"/>
                <a:ea typeface="+mn-ea"/>
                <a:cs typeface="Calibri" panose="020F0502020204030204" pitchFamily="34" charset="0"/>
              </a:rPr>
              <a:t>v_x</a:t>
            </a:r>
            <a:r>
              <a:rPr lang="en-US" sz="1600" b="1" kern="1200" dirty="0">
                <a:solidFill>
                  <a:srgbClr val="C00000"/>
                </a:solidFill>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a:t>
            </a:r>
            <a:r>
              <a:rPr lang="en-US" sz="1600" b="1" kern="1200" dirty="0" err="1">
                <a:solidFill>
                  <a:srgbClr val="C00000"/>
                </a:solidFill>
                <a:latin typeface="Calibri" panose="020F0502020204030204" pitchFamily="34" charset="0"/>
                <a:ea typeface="+mn-ea"/>
                <a:cs typeface="Calibri" panose="020F0502020204030204" pitchFamily="34" charset="0"/>
              </a:rPr>
              <a:t>v_x</a:t>
            </a:r>
            <a:r>
              <a:rPr lang="en-US" sz="1600" b="1" kern="1200" dirty="0">
                <a:solidFill>
                  <a:srgbClr val="C00000"/>
                </a:solidFill>
                <a:latin typeface="Calibri" panose="020F0502020204030204" pitchFamily="34" charset="0"/>
                <a:ea typeface="+mn-ea"/>
                <a:cs typeface="Calibri" panose="020F0502020204030204" pitchFamily="34" charset="0"/>
              </a:rPr>
              <a:t> := </a:t>
            </a:r>
            <a:r>
              <a:rPr lang="en-US" sz="1600" b="1" kern="1200" dirty="0" err="1">
                <a:solidFill>
                  <a:srgbClr val="C00000"/>
                </a:solidFill>
                <a:latin typeface="Calibri" panose="020F0502020204030204" pitchFamily="34" charset="0"/>
                <a:ea typeface="+mn-ea"/>
                <a:cs typeface="Calibri" panose="020F0502020204030204" pitchFamily="34" charset="0"/>
              </a:rPr>
              <a:t>v_x</a:t>
            </a:r>
            <a:r>
              <a:rPr lang="en-US" sz="1600" b="1" kern="1200" dirty="0">
                <a:solidFill>
                  <a:srgbClr val="C00000"/>
                </a:solidFill>
                <a:latin typeface="Calibri" panose="020F0502020204030204" pitchFamily="34" charset="0"/>
                <a:ea typeface="+mn-ea"/>
                <a:cs typeface="Calibri" panose="020F0502020204030204" pitchFamily="34" charset="0"/>
              </a:rPr>
              <a:t> + 10; </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END LOOP;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 </a:t>
            </a:r>
            <a:r>
              <a:rPr lang="en-US" sz="1600" b="1" kern="1200" dirty="0" err="1">
                <a:latin typeface="Calibri" panose="020F0502020204030204" pitchFamily="34" charset="0"/>
                <a:ea typeface="+mn-ea"/>
                <a:cs typeface="Calibri" panose="020F0502020204030204" pitchFamily="34" charset="0"/>
              </a:rPr>
              <a:t>Después</a:t>
            </a:r>
            <a:r>
              <a:rPr lang="en-US" sz="1600" b="1" kern="1200" dirty="0">
                <a:latin typeface="Calibri" panose="020F0502020204030204" pitchFamily="34" charset="0"/>
                <a:ea typeface="+mn-ea"/>
                <a:cs typeface="Calibri" panose="020F0502020204030204" pitchFamily="34" charset="0"/>
              </a:rPr>
              <a:t> de la </a:t>
            </a:r>
            <a:r>
              <a:rPr lang="en-US" sz="1600" b="1" kern="1200" dirty="0" err="1">
                <a:latin typeface="Calibri" panose="020F0502020204030204" pitchFamily="34" charset="0"/>
                <a:ea typeface="+mn-ea"/>
                <a:cs typeface="Calibri" panose="020F0502020204030204" pitchFamily="34" charset="0"/>
              </a:rPr>
              <a:t>salida</a:t>
            </a:r>
            <a:r>
              <a:rPr lang="en-US" sz="1600" b="1" kern="1200" dirty="0">
                <a:latin typeface="Calibri" panose="020F0502020204030204" pitchFamily="34" charset="0"/>
                <a:ea typeface="+mn-ea"/>
                <a:cs typeface="Calibri" panose="020F0502020204030204" pitchFamily="34" charset="0"/>
              </a:rPr>
              <a:t> del LOOP, la ejecución del </a:t>
            </a:r>
            <a:r>
              <a:rPr lang="en-US" sz="1600" b="1" kern="1200" dirty="0" err="1">
                <a:latin typeface="Calibri" panose="020F0502020204030204" pitchFamily="34" charset="0"/>
                <a:ea typeface="+mn-ea"/>
                <a:cs typeface="Calibri" panose="020F0502020204030204" pitchFamily="34" charset="0"/>
              </a:rPr>
              <a:t>bloque</a:t>
            </a:r>
            <a:r>
              <a:rPr lang="en-US" sz="1600" b="1" kern="1200" dirty="0">
                <a:latin typeface="Calibri" panose="020F0502020204030204" pitchFamily="34" charset="0"/>
                <a:ea typeface="+mn-ea"/>
                <a:cs typeface="Calibri" panose="020F0502020204030204" pitchFamily="34" charset="0"/>
              </a:rPr>
              <a:t> PL/SQL </a:t>
            </a:r>
            <a:r>
              <a:rPr lang="en-US" sz="1600" b="1" kern="1200" dirty="0" err="1">
                <a:latin typeface="Calibri" panose="020F0502020204030204" pitchFamily="34" charset="0"/>
                <a:ea typeface="+mn-ea"/>
                <a:cs typeface="Calibri" panose="020F0502020204030204" pitchFamily="34" charset="0"/>
              </a:rPr>
              <a:t>continúa</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aquí</a:t>
            </a:r>
            <a:endParaRPr lang="en-US" sz="16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DBMS_OUTPUT.PUT_LINE('</a:t>
            </a:r>
            <a:r>
              <a:rPr lang="en-US" sz="1600" b="1" kern="1200" dirty="0" err="1">
                <a:latin typeface="Calibri" panose="020F0502020204030204" pitchFamily="34" charset="0"/>
                <a:ea typeface="+mn-ea"/>
                <a:cs typeface="Calibri" panose="020F0502020204030204" pitchFamily="34" charset="0"/>
              </a:rPr>
              <a:t>Después</a:t>
            </a:r>
            <a:r>
              <a:rPr lang="en-US" sz="1600" b="1" kern="1200" dirty="0">
                <a:latin typeface="Calibri" panose="020F0502020204030204" pitchFamily="34" charset="0"/>
                <a:ea typeface="+mn-ea"/>
                <a:cs typeface="Calibri" panose="020F0502020204030204" pitchFamily="34" charset="0"/>
              </a:rPr>
              <a:t> del EXIT, el valor de </a:t>
            </a:r>
            <a:r>
              <a:rPr lang="en-US" sz="1600" b="1" kern="1200" dirty="0" err="1">
                <a:latin typeface="Calibri" panose="020F0502020204030204" pitchFamily="34" charset="0"/>
                <a:ea typeface="+mn-ea"/>
                <a:cs typeface="Calibri" panose="020F0502020204030204" pitchFamily="34" charset="0"/>
              </a:rPr>
              <a:t>v_x</a:t>
            </a:r>
            <a:r>
              <a:rPr lang="en-US" sz="1600" b="1" kern="1200" dirty="0">
                <a:latin typeface="Calibri" panose="020F0502020204030204" pitchFamily="34" charset="0"/>
                <a:ea typeface="+mn-ea"/>
                <a:cs typeface="Calibri" panose="020F0502020204030204" pitchFamily="34" charset="0"/>
              </a:rPr>
              <a:t> es: ' || </a:t>
            </a:r>
            <a:r>
              <a:rPr lang="en-US" sz="1600" b="1" kern="1200" dirty="0" err="1">
                <a:latin typeface="Calibri" panose="020F0502020204030204" pitchFamily="34" charset="0"/>
                <a:ea typeface="+mn-ea"/>
                <a:cs typeface="Calibri" panose="020F0502020204030204" pitchFamily="34" charset="0"/>
              </a:rPr>
              <a:t>v_x</a:t>
            </a:r>
            <a:r>
              <a:rPr lang="en-US" sz="1600" b="1" kern="1200" dirty="0">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END;</a:t>
            </a:r>
          </a:p>
          <a:p>
            <a:pPr lvl="0" fontAlgn="base">
              <a:spcBef>
                <a:spcPct val="0"/>
              </a:spcBef>
              <a:spcAft>
                <a:spcPct val="0"/>
              </a:spcAft>
              <a:buClrTx/>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5" name="Imagen 4" descr="Texto&#10;&#10;Descripción generada automáticamente">
            <a:extLst>
              <a:ext uri="{FF2B5EF4-FFF2-40B4-BE49-F238E27FC236}">
                <a16:creationId xmlns:a16="http://schemas.microsoft.com/office/drawing/2014/main" id="{0F87A3D1-AD57-475A-8D29-2FA2F18DEEE3}"/>
              </a:ext>
            </a:extLst>
          </p:cNvPr>
          <p:cNvPicPr>
            <a:picLocks noChangeAspect="1"/>
          </p:cNvPicPr>
          <p:nvPr/>
        </p:nvPicPr>
        <p:blipFill>
          <a:blip r:embed="rId3"/>
          <a:stretch>
            <a:fillRect/>
          </a:stretch>
        </p:blipFill>
        <p:spPr>
          <a:xfrm>
            <a:off x="2714747" y="4429000"/>
            <a:ext cx="3714505" cy="1893316"/>
          </a:xfrm>
          <a:prstGeom prst="rect">
            <a:avLst/>
          </a:prstGeom>
        </p:spPr>
      </p:pic>
    </p:spTree>
    <p:extLst>
      <p:ext uri="{BB962C8B-B14F-4D97-AF65-F5344CB8AC3E}">
        <p14:creationId xmlns:p14="http://schemas.microsoft.com/office/powerpoint/2010/main" val="2693722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t>FOR LOOP</a:t>
            </a:r>
            <a:endParaRPr lang="es-CL" sz="2800" b="1" dirty="0">
              <a:solidFill>
                <a:prstClr val="white"/>
              </a:solidFill>
              <a:latin typeface="Calibri"/>
            </a:endParaRPr>
          </a:p>
        </p:txBody>
      </p:sp>
      <p:sp>
        <p:nvSpPr>
          <p:cNvPr id="6" name="Rectangle 3">
            <a:extLst>
              <a:ext uri="{FF2B5EF4-FFF2-40B4-BE49-F238E27FC236}">
                <a16:creationId xmlns:a16="http://schemas.microsoft.com/office/drawing/2014/main" id="{70859FD2-48F7-4180-B197-5EAED2B8808E}"/>
              </a:ext>
            </a:extLst>
          </p:cNvPr>
          <p:cNvSpPr txBox="1">
            <a:spLocks noChangeArrowheads="1"/>
          </p:cNvSpPr>
          <p:nvPr/>
        </p:nvSpPr>
        <p:spPr bwMode="auto">
          <a:xfrm>
            <a:off x="611188" y="125654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7" name="Text Box 5">
            <a:extLst>
              <a:ext uri="{FF2B5EF4-FFF2-40B4-BE49-F238E27FC236}">
                <a16:creationId xmlns:a16="http://schemas.microsoft.com/office/drawing/2014/main" id="{1F3F5107-03DC-4246-9522-A349485368F8}"/>
              </a:ext>
            </a:extLst>
          </p:cNvPr>
          <p:cNvSpPr txBox="1">
            <a:spLocks noChangeArrowheads="1"/>
          </p:cNvSpPr>
          <p:nvPr/>
        </p:nvSpPr>
        <p:spPr bwMode="auto">
          <a:xfrm>
            <a:off x="754484" y="1568158"/>
            <a:ext cx="7547305" cy="403187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endParaRPr lang="en-US" sz="8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v_countryid</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locations.country_id%TYPE</a:t>
            </a:r>
            <a:r>
              <a:rPr lang="en-US" sz="1600" b="1" kern="1200" dirty="0">
                <a:latin typeface="Calibri" panose="020F0502020204030204" pitchFamily="34" charset="0"/>
                <a:ea typeface="+mn-ea"/>
                <a:cs typeface="Calibri" panose="020F0502020204030204" pitchFamily="34" charset="0"/>
              </a:rPr>
              <a:t> := 'CA';</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v_loc_id</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locations.location_id%TYPE</a:t>
            </a:r>
            <a:r>
              <a:rPr lang="en-US"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v_new_city</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locations.city%TYPE</a:t>
            </a:r>
            <a:r>
              <a:rPr lang="en-US" sz="1600" b="1" kern="1200" dirty="0">
                <a:latin typeface="Calibri" panose="020F0502020204030204" pitchFamily="34" charset="0"/>
                <a:ea typeface="+mn-ea"/>
                <a:cs typeface="Calibri" panose="020F0502020204030204" pitchFamily="34" charset="0"/>
              </a:rPr>
              <a:t> := 'Montreal';</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SELECT MAX(</a:t>
            </a:r>
            <a:r>
              <a:rPr lang="en-US" sz="1600" b="1" kern="1200" dirty="0" err="1">
                <a:latin typeface="Calibri" panose="020F0502020204030204" pitchFamily="34" charset="0"/>
                <a:ea typeface="+mn-ea"/>
                <a:cs typeface="Calibri" panose="020F0502020204030204" pitchFamily="34" charset="0"/>
              </a:rPr>
              <a:t>location_id</a:t>
            </a:r>
            <a:r>
              <a:rPr lang="en-US" sz="1600" b="1" kern="1200" dirty="0">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INTO </a:t>
            </a:r>
            <a:r>
              <a:rPr lang="en-US" sz="1600" b="1" kern="1200" dirty="0" err="1">
                <a:latin typeface="Calibri" panose="020F0502020204030204" pitchFamily="34" charset="0"/>
                <a:ea typeface="+mn-ea"/>
                <a:cs typeface="Calibri" panose="020F0502020204030204" pitchFamily="34" charset="0"/>
              </a:rPr>
              <a:t>v_loc_id</a:t>
            </a:r>
            <a:r>
              <a:rPr lang="en-US" sz="1600" b="1" kern="1200" dirty="0">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FROM locations</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WHERE </a:t>
            </a:r>
            <a:r>
              <a:rPr lang="en-US" sz="1600" b="1" kern="1200" dirty="0" err="1">
                <a:latin typeface="Calibri" panose="020F0502020204030204" pitchFamily="34" charset="0"/>
                <a:ea typeface="+mn-ea"/>
                <a:cs typeface="Calibri" panose="020F0502020204030204" pitchFamily="34" charset="0"/>
              </a:rPr>
              <a:t>country_id</a:t>
            </a:r>
            <a:r>
              <a:rPr lang="en-US" sz="1600" b="1" kern="1200" dirty="0">
                <a:latin typeface="Calibri" panose="020F0502020204030204" pitchFamily="34" charset="0"/>
                <a:ea typeface="+mn-ea"/>
                <a:cs typeface="Calibri" panose="020F0502020204030204" pitchFamily="34" charset="0"/>
              </a:rPr>
              <a:t> = </a:t>
            </a:r>
            <a:r>
              <a:rPr lang="en-US" sz="1600" b="1" kern="1200" dirty="0" err="1">
                <a:latin typeface="Calibri" panose="020F0502020204030204" pitchFamily="34" charset="0"/>
                <a:ea typeface="+mn-ea"/>
                <a:cs typeface="Calibri" panose="020F0502020204030204" pitchFamily="34" charset="0"/>
              </a:rPr>
              <a:t>v_countryid</a:t>
            </a:r>
            <a:r>
              <a:rPr lang="en-US"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a:solidFill>
                  <a:srgbClr val="C00000"/>
                </a:solidFill>
                <a:latin typeface="Calibri" panose="020F0502020204030204" pitchFamily="34" charset="0"/>
                <a:ea typeface="+mn-ea"/>
                <a:cs typeface="Calibri" panose="020F0502020204030204" pitchFamily="34" charset="0"/>
              </a:rPr>
              <a:t>FOR </a:t>
            </a:r>
            <a:r>
              <a:rPr lang="en-US" sz="1600" b="1" kern="1200" dirty="0" err="1">
                <a:solidFill>
                  <a:srgbClr val="C00000"/>
                </a:solidFill>
                <a:latin typeface="Calibri" panose="020F0502020204030204" pitchFamily="34" charset="0"/>
                <a:ea typeface="+mn-ea"/>
                <a:cs typeface="Calibri" panose="020F0502020204030204" pitchFamily="34" charset="0"/>
              </a:rPr>
              <a:t>i</a:t>
            </a:r>
            <a:r>
              <a:rPr lang="en-US" sz="1600" b="1" kern="1200" dirty="0">
                <a:solidFill>
                  <a:srgbClr val="C00000"/>
                </a:solidFill>
                <a:latin typeface="Calibri" panose="020F0502020204030204" pitchFamily="34" charset="0"/>
                <a:ea typeface="+mn-ea"/>
                <a:cs typeface="Calibri" panose="020F0502020204030204" pitchFamily="34" charset="0"/>
              </a:rPr>
              <a:t> IN 1..3 LOOP</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INSERT INTO </a:t>
            </a:r>
            <a:r>
              <a:rPr lang="en-US" sz="1600" b="1" kern="1200" dirty="0" err="1">
                <a:solidFill>
                  <a:srgbClr val="C00000"/>
                </a:solidFill>
                <a:latin typeface="Calibri" panose="020F0502020204030204" pitchFamily="34" charset="0"/>
                <a:ea typeface="+mn-ea"/>
                <a:cs typeface="Calibri" panose="020F0502020204030204" pitchFamily="34" charset="0"/>
              </a:rPr>
              <a:t>ubicaciones</a:t>
            </a:r>
            <a:r>
              <a:rPr lang="en-US" sz="1600" b="1" kern="1200" dirty="0">
                <a:solidFill>
                  <a:srgbClr val="C00000"/>
                </a:solidFill>
                <a:latin typeface="Calibri" panose="020F0502020204030204" pitchFamily="34" charset="0"/>
                <a:ea typeface="+mn-ea"/>
                <a:cs typeface="Calibri" panose="020F0502020204030204" pitchFamily="34" charset="0"/>
              </a:rPr>
              <a:t>(</a:t>
            </a:r>
            <a:r>
              <a:rPr lang="en-US" sz="1600" b="1" kern="1200" dirty="0" err="1">
                <a:solidFill>
                  <a:srgbClr val="C00000"/>
                </a:solidFill>
                <a:latin typeface="Calibri" panose="020F0502020204030204" pitchFamily="34" charset="0"/>
                <a:ea typeface="+mn-ea"/>
                <a:cs typeface="Calibri" panose="020F0502020204030204" pitchFamily="34" charset="0"/>
              </a:rPr>
              <a:t>location_id</a:t>
            </a:r>
            <a:r>
              <a:rPr lang="en-US" sz="1600" b="1" kern="1200" dirty="0">
                <a:solidFill>
                  <a:srgbClr val="C00000"/>
                </a:solidFill>
                <a:latin typeface="Calibri" panose="020F0502020204030204" pitchFamily="34" charset="0"/>
                <a:ea typeface="+mn-ea"/>
                <a:cs typeface="Calibri" panose="020F0502020204030204" pitchFamily="34" charset="0"/>
              </a:rPr>
              <a:t>, city, </a:t>
            </a:r>
            <a:r>
              <a:rPr lang="en-US" sz="1600" b="1" kern="1200" dirty="0" err="1">
                <a:solidFill>
                  <a:srgbClr val="C00000"/>
                </a:solidFill>
                <a:latin typeface="Calibri" panose="020F0502020204030204" pitchFamily="34" charset="0"/>
                <a:ea typeface="+mn-ea"/>
                <a:cs typeface="Calibri" panose="020F0502020204030204" pitchFamily="34" charset="0"/>
              </a:rPr>
              <a:t>country_id</a:t>
            </a:r>
            <a:r>
              <a:rPr lang="en-US" sz="1600" b="1" kern="1200" dirty="0">
                <a:solidFill>
                  <a:srgbClr val="C00000"/>
                </a:solidFill>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VALUES((</a:t>
            </a:r>
            <a:r>
              <a:rPr lang="en-US" sz="1600" b="1" kern="1200" dirty="0" err="1">
                <a:solidFill>
                  <a:srgbClr val="C00000"/>
                </a:solidFill>
                <a:latin typeface="Calibri" panose="020F0502020204030204" pitchFamily="34" charset="0"/>
                <a:ea typeface="+mn-ea"/>
                <a:cs typeface="Calibri" panose="020F0502020204030204" pitchFamily="34" charset="0"/>
              </a:rPr>
              <a:t>v_loc_id</a:t>
            </a:r>
            <a:r>
              <a:rPr lang="en-US" sz="1600" b="1" kern="1200" dirty="0">
                <a:solidFill>
                  <a:srgbClr val="C00000"/>
                </a:solidFill>
                <a:latin typeface="Calibri" panose="020F0502020204030204" pitchFamily="34" charset="0"/>
                <a:ea typeface="+mn-ea"/>
                <a:cs typeface="Calibri" panose="020F0502020204030204" pitchFamily="34" charset="0"/>
              </a:rPr>
              <a:t> + </a:t>
            </a:r>
            <a:r>
              <a:rPr lang="en-US" sz="1600" b="1" kern="1200" dirty="0" err="1">
                <a:solidFill>
                  <a:srgbClr val="C00000"/>
                </a:solidFill>
                <a:latin typeface="Calibri" panose="020F0502020204030204" pitchFamily="34" charset="0"/>
                <a:ea typeface="+mn-ea"/>
                <a:cs typeface="Calibri" panose="020F0502020204030204" pitchFamily="34" charset="0"/>
              </a:rPr>
              <a:t>i</a:t>
            </a:r>
            <a:r>
              <a:rPr lang="en-US" sz="1600" b="1" kern="1200" dirty="0">
                <a:solidFill>
                  <a:srgbClr val="C00000"/>
                </a:solidFill>
                <a:latin typeface="Calibri" panose="020F0502020204030204" pitchFamily="34" charset="0"/>
                <a:ea typeface="+mn-ea"/>
                <a:cs typeface="Calibri" panose="020F0502020204030204" pitchFamily="34" charset="0"/>
              </a:rPr>
              <a:t>), </a:t>
            </a:r>
            <a:r>
              <a:rPr lang="en-US" sz="1600" b="1" kern="1200" dirty="0" err="1">
                <a:solidFill>
                  <a:srgbClr val="C00000"/>
                </a:solidFill>
                <a:latin typeface="Calibri" panose="020F0502020204030204" pitchFamily="34" charset="0"/>
                <a:ea typeface="+mn-ea"/>
                <a:cs typeface="Calibri" panose="020F0502020204030204" pitchFamily="34" charset="0"/>
              </a:rPr>
              <a:t>v_new_city</a:t>
            </a:r>
            <a:r>
              <a:rPr lang="en-US" sz="1600" b="1" kern="1200" dirty="0">
                <a:solidFill>
                  <a:srgbClr val="C00000"/>
                </a:solidFill>
                <a:latin typeface="Calibri" panose="020F0502020204030204" pitchFamily="34" charset="0"/>
                <a:ea typeface="+mn-ea"/>
                <a:cs typeface="Calibri" panose="020F0502020204030204" pitchFamily="34" charset="0"/>
              </a:rPr>
              <a:t>, </a:t>
            </a:r>
            <a:r>
              <a:rPr lang="en-US" sz="1600" b="1" kern="1200" dirty="0" err="1">
                <a:solidFill>
                  <a:srgbClr val="C00000"/>
                </a:solidFill>
                <a:latin typeface="Calibri" panose="020F0502020204030204" pitchFamily="34" charset="0"/>
                <a:ea typeface="+mn-ea"/>
                <a:cs typeface="Calibri" panose="020F0502020204030204" pitchFamily="34" charset="0"/>
              </a:rPr>
              <a:t>v_countryid</a:t>
            </a:r>
            <a:r>
              <a:rPr lang="en-US" sz="1600" b="1" kern="1200" dirty="0">
                <a:solidFill>
                  <a:srgbClr val="C00000"/>
                </a:solidFill>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END LOOP;</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END;</a:t>
            </a:r>
          </a:p>
          <a:p>
            <a:pPr lvl="0" fontAlgn="base">
              <a:spcBef>
                <a:spcPct val="0"/>
              </a:spcBef>
              <a:spcAft>
                <a:spcPct val="0"/>
              </a:spcAft>
              <a:buClrTx/>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66406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t>FOR LOOP</a:t>
            </a:r>
            <a:endParaRPr lang="es-CL" sz="2800" b="1" dirty="0">
              <a:solidFill>
                <a:prstClr val="white"/>
              </a:solidFill>
              <a:latin typeface="Calibri"/>
            </a:endParaRPr>
          </a:p>
        </p:txBody>
      </p:sp>
      <p:sp>
        <p:nvSpPr>
          <p:cNvPr id="5" name="Rectangle 3">
            <a:extLst>
              <a:ext uri="{FF2B5EF4-FFF2-40B4-BE49-F238E27FC236}">
                <a16:creationId xmlns:a16="http://schemas.microsoft.com/office/drawing/2014/main" id="{8F4AFB9F-FB83-4839-86C4-E3F3295EAC11}"/>
              </a:ext>
            </a:extLst>
          </p:cNvPr>
          <p:cNvSpPr txBox="1">
            <a:spLocks noChangeArrowheads="1"/>
          </p:cNvSpPr>
          <p:nvPr/>
        </p:nvSpPr>
        <p:spPr bwMode="auto">
          <a:xfrm>
            <a:off x="611188" y="125654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8" name="Text Box 5">
            <a:extLst>
              <a:ext uri="{FF2B5EF4-FFF2-40B4-BE49-F238E27FC236}">
                <a16:creationId xmlns:a16="http://schemas.microsoft.com/office/drawing/2014/main" id="{C826D556-5DCC-4709-B8A4-590B45AE8C9D}"/>
              </a:ext>
            </a:extLst>
          </p:cNvPr>
          <p:cNvSpPr txBox="1">
            <a:spLocks noChangeArrowheads="1"/>
          </p:cNvSpPr>
          <p:nvPr/>
        </p:nvSpPr>
        <p:spPr bwMode="auto">
          <a:xfrm>
            <a:off x="754484" y="1553168"/>
            <a:ext cx="7547305" cy="5170646"/>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VAR </a:t>
            </a:r>
            <a:r>
              <a:rPr lang="en-US" b="1" kern="1200" dirty="0" err="1">
                <a:latin typeface="Calibri" panose="020F0502020204030204" pitchFamily="34" charset="0"/>
                <a:ea typeface="+mn-ea"/>
                <a:cs typeface="Calibri" panose="020F0502020204030204" pitchFamily="34" charset="0"/>
              </a:rPr>
              <a:t>b_porc_aumento</a:t>
            </a:r>
            <a:r>
              <a:rPr lang="en-US" b="1" kern="1200" dirty="0">
                <a:latin typeface="Calibri" panose="020F0502020204030204" pitchFamily="34" charset="0"/>
                <a:ea typeface="+mn-ea"/>
                <a:cs typeface="Calibri" panose="020F0502020204030204" pitchFamily="34" charset="0"/>
              </a:rPr>
              <a:t> NUMBER</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EXEC :</a:t>
            </a:r>
            <a:r>
              <a:rPr lang="en-US" b="1" kern="1200" dirty="0" err="1">
                <a:latin typeface="Calibri" panose="020F0502020204030204" pitchFamily="34" charset="0"/>
                <a:ea typeface="+mn-ea"/>
                <a:cs typeface="Calibri" panose="020F0502020204030204" pitchFamily="34" charset="0"/>
              </a:rPr>
              <a:t>b_porc_aumento</a:t>
            </a:r>
            <a:r>
              <a:rPr lang="en-US" b="1" kern="1200" dirty="0">
                <a:latin typeface="Calibri" panose="020F0502020204030204" pitchFamily="34" charset="0"/>
                <a:ea typeface="+mn-ea"/>
                <a:cs typeface="Calibri" panose="020F0502020204030204" pitchFamily="34" charset="0"/>
              </a:rPr>
              <a:t>:=1.25</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n-US" b="1" kern="1200" dirty="0" err="1">
                <a:latin typeface="Calibri" panose="020F0502020204030204" pitchFamily="34" charset="0"/>
                <a:ea typeface="+mn-ea"/>
                <a:cs typeface="Calibri" panose="020F0502020204030204" pitchFamily="34" charset="0"/>
              </a:rPr>
              <a:t>v_sal_prom</a:t>
            </a:r>
            <a:r>
              <a:rPr lang="en-US" b="1" kern="1200" dirty="0">
                <a:latin typeface="Calibri" panose="020F0502020204030204" pitchFamily="34" charset="0"/>
                <a:ea typeface="+mn-ea"/>
                <a:cs typeface="Calibri" panose="020F0502020204030204" pitchFamily="34" charset="0"/>
              </a:rPr>
              <a:t> NUMBER(7);</a:t>
            </a:r>
          </a:p>
          <a:p>
            <a:pPr lvl="0" fontAlgn="base">
              <a:spcBef>
                <a:spcPct val="0"/>
              </a:spcBef>
              <a:spcAft>
                <a:spcPct val="0"/>
              </a:spcAft>
              <a:buClrTx/>
              <a:defRPr/>
            </a:pPr>
            <a:r>
              <a:rPr lang="en-US" b="1" kern="1200" dirty="0" err="1">
                <a:latin typeface="Calibri" panose="020F0502020204030204" pitchFamily="34" charset="0"/>
                <a:ea typeface="+mn-ea"/>
                <a:cs typeface="Calibri" panose="020F0502020204030204" pitchFamily="34" charset="0"/>
              </a:rPr>
              <a:t>v_id_min</a:t>
            </a:r>
            <a:r>
              <a:rPr lang="en-US" b="1" kern="1200" dirty="0">
                <a:latin typeface="Calibri" panose="020F0502020204030204" pitchFamily="34" charset="0"/>
                <a:ea typeface="+mn-ea"/>
                <a:cs typeface="Calibri" panose="020F0502020204030204" pitchFamily="34" charset="0"/>
              </a:rPr>
              <a:t> NUMBER(3);</a:t>
            </a:r>
          </a:p>
          <a:p>
            <a:pPr lvl="0" fontAlgn="base">
              <a:spcBef>
                <a:spcPct val="0"/>
              </a:spcBef>
              <a:spcAft>
                <a:spcPct val="0"/>
              </a:spcAft>
              <a:buClrTx/>
              <a:defRPr/>
            </a:pPr>
            <a:r>
              <a:rPr lang="en-US" b="1" kern="1200" dirty="0" err="1">
                <a:latin typeface="Calibri" panose="020F0502020204030204" pitchFamily="34" charset="0"/>
                <a:ea typeface="+mn-ea"/>
                <a:cs typeface="Calibri" panose="020F0502020204030204" pitchFamily="34" charset="0"/>
              </a:rPr>
              <a:t>v_id_max</a:t>
            </a:r>
            <a:r>
              <a:rPr lang="en-US" b="1" kern="1200" dirty="0">
                <a:latin typeface="Calibri" panose="020F0502020204030204" pitchFamily="34" charset="0"/>
                <a:ea typeface="+mn-ea"/>
                <a:cs typeface="Calibri" panose="020F0502020204030204" pitchFamily="34" charset="0"/>
              </a:rPr>
              <a:t> NUMBER(3);</a:t>
            </a:r>
          </a:p>
          <a:p>
            <a:pPr lvl="0" fontAlgn="base">
              <a:spcBef>
                <a:spcPct val="0"/>
              </a:spcBef>
              <a:spcAft>
                <a:spcPct val="0"/>
              </a:spcAft>
              <a:buClrTx/>
              <a:defRPr/>
            </a:pPr>
            <a:r>
              <a:rPr lang="en-US" b="1" kern="1200" dirty="0" err="1">
                <a:latin typeface="Calibri" panose="020F0502020204030204" pitchFamily="34" charset="0"/>
                <a:ea typeface="+mn-ea"/>
                <a:cs typeface="Calibri" panose="020F0502020204030204" pitchFamily="34" charset="0"/>
              </a:rPr>
              <a:t>v_tot_emp_act</a:t>
            </a:r>
            <a:r>
              <a:rPr lang="en-US" b="1" kern="1200" dirty="0">
                <a:latin typeface="Calibri" panose="020F0502020204030204" pitchFamily="34" charset="0"/>
                <a:ea typeface="+mn-ea"/>
                <a:cs typeface="Calibri" panose="020F0502020204030204" pitchFamily="34" charset="0"/>
              </a:rPr>
              <a:t> NUMBER(3):=0;</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SELECT ROUND(AVG(salary)),MIN(</a:t>
            </a:r>
            <a:r>
              <a:rPr lang="en-US" b="1" kern="1200" dirty="0" err="1">
                <a:latin typeface="Calibri" panose="020F0502020204030204" pitchFamily="34" charset="0"/>
                <a:ea typeface="+mn-ea"/>
                <a:cs typeface="Calibri" panose="020F0502020204030204" pitchFamily="34" charset="0"/>
              </a:rPr>
              <a:t>employee_id</a:t>
            </a:r>
            <a:r>
              <a:rPr lang="en-US" b="1" kern="1200" dirty="0">
                <a:latin typeface="Calibri" panose="020F0502020204030204" pitchFamily="34" charset="0"/>
                <a:ea typeface="+mn-ea"/>
                <a:cs typeface="Calibri" panose="020F0502020204030204" pitchFamily="34" charset="0"/>
              </a:rPr>
              <a:t>), MAX(</a:t>
            </a:r>
            <a:r>
              <a:rPr lang="en-US" b="1" kern="1200" dirty="0" err="1">
                <a:latin typeface="Calibri" panose="020F0502020204030204" pitchFamily="34" charset="0"/>
                <a:ea typeface="+mn-ea"/>
                <a:cs typeface="Calibri" panose="020F0502020204030204" pitchFamily="34" charset="0"/>
              </a:rPr>
              <a:t>employee_id</a:t>
            </a:r>
            <a:r>
              <a:rPr lang="en-US"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INTO </a:t>
            </a:r>
            <a:r>
              <a:rPr lang="en-US" b="1" kern="1200" dirty="0" err="1">
                <a:latin typeface="Calibri" panose="020F0502020204030204" pitchFamily="34" charset="0"/>
                <a:ea typeface="+mn-ea"/>
                <a:cs typeface="Calibri" panose="020F0502020204030204" pitchFamily="34" charset="0"/>
              </a:rPr>
              <a:t>v_sal_prom,v_id_min,v_id_max</a:t>
            </a:r>
            <a:endParaRPr lang="en-US"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FROM employees;    </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a:t>
            </a:r>
            <a:r>
              <a:rPr lang="en-US" b="1" kern="1200" dirty="0">
                <a:solidFill>
                  <a:srgbClr val="C00000"/>
                </a:solidFill>
                <a:latin typeface="Calibri" panose="020F0502020204030204" pitchFamily="34" charset="0"/>
                <a:ea typeface="+mn-ea"/>
                <a:cs typeface="Calibri" panose="020F0502020204030204" pitchFamily="34" charset="0"/>
              </a:rPr>
              <a:t>FOR </a:t>
            </a:r>
            <a:r>
              <a:rPr lang="en-US" b="1" kern="1200" dirty="0" err="1">
                <a:solidFill>
                  <a:srgbClr val="C00000"/>
                </a:solidFill>
                <a:latin typeface="Calibri" panose="020F0502020204030204" pitchFamily="34" charset="0"/>
                <a:ea typeface="+mn-ea"/>
                <a:cs typeface="Calibri" panose="020F0502020204030204" pitchFamily="34" charset="0"/>
              </a:rPr>
              <a:t>i</a:t>
            </a:r>
            <a:r>
              <a:rPr lang="en-US" b="1" kern="1200" dirty="0">
                <a:solidFill>
                  <a:srgbClr val="C00000"/>
                </a:solidFill>
                <a:latin typeface="Calibri" panose="020F0502020204030204" pitchFamily="34" charset="0"/>
                <a:ea typeface="+mn-ea"/>
                <a:cs typeface="Calibri" panose="020F0502020204030204" pitchFamily="34" charset="0"/>
              </a:rPr>
              <a:t> IN </a:t>
            </a:r>
            <a:r>
              <a:rPr lang="en-US" b="1" kern="1200" dirty="0" err="1">
                <a:solidFill>
                  <a:srgbClr val="C00000"/>
                </a:solidFill>
                <a:latin typeface="Calibri" panose="020F0502020204030204" pitchFamily="34" charset="0"/>
                <a:ea typeface="+mn-ea"/>
                <a:cs typeface="Calibri" panose="020F0502020204030204" pitchFamily="34" charset="0"/>
              </a:rPr>
              <a:t>v_id_min</a:t>
            </a:r>
            <a:r>
              <a:rPr lang="en-US" b="1" kern="1200" dirty="0">
                <a:solidFill>
                  <a:srgbClr val="C00000"/>
                </a:solidFill>
                <a:latin typeface="Calibri" panose="020F0502020204030204" pitchFamily="34" charset="0"/>
                <a:ea typeface="+mn-ea"/>
                <a:cs typeface="Calibri" panose="020F0502020204030204" pitchFamily="34" charset="0"/>
              </a:rPr>
              <a:t> .. </a:t>
            </a:r>
            <a:r>
              <a:rPr lang="en-US" b="1" kern="1200" dirty="0" err="1">
                <a:solidFill>
                  <a:srgbClr val="C00000"/>
                </a:solidFill>
                <a:latin typeface="Calibri" panose="020F0502020204030204" pitchFamily="34" charset="0"/>
                <a:ea typeface="+mn-ea"/>
                <a:cs typeface="Calibri" panose="020F0502020204030204" pitchFamily="34" charset="0"/>
              </a:rPr>
              <a:t>v_id_max</a:t>
            </a:r>
            <a:r>
              <a:rPr lang="en-US" b="1" kern="1200" dirty="0">
                <a:solidFill>
                  <a:srgbClr val="C00000"/>
                </a:solidFill>
                <a:latin typeface="Calibri" panose="020F0502020204030204" pitchFamily="34" charset="0"/>
                <a:ea typeface="+mn-ea"/>
                <a:cs typeface="Calibri" panose="020F0502020204030204" pitchFamily="34" charset="0"/>
              </a:rPr>
              <a:t> LOOP</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UPDATE </a:t>
            </a:r>
            <a:r>
              <a:rPr lang="en-US" b="1" kern="1200" dirty="0" err="1">
                <a:solidFill>
                  <a:srgbClr val="C00000"/>
                </a:solidFill>
                <a:latin typeface="Calibri" panose="020F0502020204030204" pitchFamily="34" charset="0"/>
                <a:ea typeface="+mn-ea"/>
                <a:cs typeface="Calibri" panose="020F0502020204030204" pitchFamily="34" charset="0"/>
              </a:rPr>
              <a:t>empleados</a:t>
            </a:r>
            <a:endParaRPr lang="en-US" b="1" kern="1200" dirty="0">
              <a:solidFill>
                <a:srgbClr val="C00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SET salary=ROUND(salary*:</a:t>
            </a:r>
            <a:r>
              <a:rPr lang="en-US" b="1" kern="1200" dirty="0" err="1">
                <a:solidFill>
                  <a:srgbClr val="C00000"/>
                </a:solidFill>
                <a:latin typeface="Calibri" panose="020F0502020204030204" pitchFamily="34" charset="0"/>
                <a:ea typeface="+mn-ea"/>
                <a:cs typeface="Calibri" panose="020F0502020204030204" pitchFamily="34" charset="0"/>
              </a:rPr>
              <a:t>b_porc_aumento</a:t>
            </a:r>
            <a:r>
              <a:rPr lang="en-US" b="1" kern="1200" dirty="0">
                <a:solidFill>
                  <a:srgbClr val="C00000"/>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WHERE </a:t>
            </a:r>
            <a:r>
              <a:rPr lang="en-US" b="1" kern="1200" dirty="0" err="1">
                <a:solidFill>
                  <a:srgbClr val="C00000"/>
                </a:solidFill>
                <a:latin typeface="Calibri" panose="020F0502020204030204" pitchFamily="34" charset="0"/>
                <a:ea typeface="+mn-ea"/>
                <a:cs typeface="Calibri" panose="020F0502020204030204" pitchFamily="34" charset="0"/>
              </a:rPr>
              <a:t>employee_id</a:t>
            </a:r>
            <a:r>
              <a:rPr lang="en-US" b="1" kern="1200" dirty="0">
                <a:solidFill>
                  <a:srgbClr val="C00000"/>
                </a:solidFill>
                <a:latin typeface="Calibri" panose="020F0502020204030204" pitchFamily="34" charset="0"/>
                <a:ea typeface="+mn-ea"/>
                <a:cs typeface="Calibri" panose="020F0502020204030204" pitchFamily="34" charset="0"/>
              </a:rPr>
              <a:t>=</a:t>
            </a:r>
            <a:r>
              <a:rPr lang="en-US" b="1" kern="1200" dirty="0" err="1">
                <a:solidFill>
                  <a:srgbClr val="C00000"/>
                </a:solidFill>
                <a:latin typeface="Calibri" panose="020F0502020204030204" pitchFamily="34" charset="0"/>
                <a:ea typeface="+mn-ea"/>
                <a:cs typeface="Calibri" panose="020F0502020204030204" pitchFamily="34" charset="0"/>
              </a:rPr>
              <a:t>i</a:t>
            </a:r>
            <a:endParaRPr lang="en-US" b="1" kern="1200" dirty="0">
              <a:solidFill>
                <a:srgbClr val="C00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AND salary &lt; </a:t>
            </a:r>
            <a:r>
              <a:rPr lang="en-US" b="1" kern="1200" dirty="0" err="1">
                <a:solidFill>
                  <a:srgbClr val="C00000"/>
                </a:solidFill>
                <a:latin typeface="Calibri" panose="020F0502020204030204" pitchFamily="34" charset="0"/>
                <a:ea typeface="+mn-ea"/>
                <a:cs typeface="Calibri" panose="020F0502020204030204" pitchFamily="34" charset="0"/>
              </a:rPr>
              <a:t>v_sal_prom</a:t>
            </a:r>
            <a:r>
              <a:rPr lang="en-US" b="1" kern="1200" dirty="0">
                <a:solidFill>
                  <a:srgbClr val="C00000"/>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IF SQL%ROWCOUNT &gt; 0 THEN</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a:t>
            </a:r>
            <a:r>
              <a:rPr lang="en-US" b="1" kern="1200" dirty="0" err="1">
                <a:solidFill>
                  <a:srgbClr val="C00000"/>
                </a:solidFill>
                <a:latin typeface="Calibri" panose="020F0502020204030204" pitchFamily="34" charset="0"/>
                <a:ea typeface="+mn-ea"/>
                <a:cs typeface="Calibri" panose="020F0502020204030204" pitchFamily="34" charset="0"/>
              </a:rPr>
              <a:t>v_tot_emp_act</a:t>
            </a:r>
            <a:r>
              <a:rPr lang="en-US" b="1" kern="1200" dirty="0">
                <a:solidFill>
                  <a:srgbClr val="C00000"/>
                </a:solidFill>
                <a:latin typeface="Calibri" panose="020F0502020204030204" pitchFamily="34" charset="0"/>
                <a:ea typeface="+mn-ea"/>
                <a:cs typeface="Calibri" panose="020F0502020204030204" pitchFamily="34" charset="0"/>
              </a:rPr>
              <a:t>:=v_tot_emp_act+1;</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END IF;</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END LOOP;</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DBMS_OUTPUT.PUT_LINE('Total de </a:t>
            </a:r>
            <a:r>
              <a:rPr lang="en-US" b="1" kern="1200" dirty="0" err="1">
                <a:latin typeface="Calibri" panose="020F0502020204030204" pitchFamily="34" charset="0"/>
                <a:ea typeface="+mn-ea"/>
                <a:cs typeface="Calibri" panose="020F0502020204030204" pitchFamily="34" charset="0"/>
              </a:rPr>
              <a:t>empleados</a:t>
            </a:r>
            <a:r>
              <a:rPr lang="en-US" b="1" kern="1200" dirty="0">
                <a:latin typeface="Calibri" panose="020F0502020204030204" pitchFamily="34" charset="0"/>
                <a:ea typeface="+mn-ea"/>
                <a:cs typeface="Calibri" panose="020F0502020204030204" pitchFamily="34" charset="0"/>
              </a:rPr>
              <a:t> </a:t>
            </a:r>
            <a:r>
              <a:rPr lang="en-US" b="1" kern="1200" dirty="0" err="1">
                <a:latin typeface="Calibri" panose="020F0502020204030204" pitchFamily="34" charset="0"/>
                <a:ea typeface="+mn-ea"/>
                <a:cs typeface="Calibri" panose="020F0502020204030204" pitchFamily="34" charset="0"/>
              </a:rPr>
              <a:t>actualizados</a:t>
            </a:r>
            <a:r>
              <a:rPr lang="en-US" b="1" kern="1200" dirty="0">
                <a:latin typeface="Calibri" panose="020F0502020204030204" pitchFamily="34" charset="0"/>
                <a:ea typeface="+mn-ea"/>
                <a:cs typeface="Calibri" panose="020F0502020204030204" pitchFamily="34" charset="0"/>
              </a:rPr>
              <a:t>: ' || </a:t>
            </a:r>
            <a:r>
              <a:rPr lang="en-US" b="1" kern="1200" dirty="0" err="1">
                <a:latin typeface="Calibri" panose="020F0502020204030204" pitchFamily="34" charset="0"/>
                <a:ea typeface="+mn-ea"/>
                <a:cs typeface="Calibri" panose="020F0502020204030204" pitchFamily="34" charset="0"/>
              </a:rPr>
              <a:t>v_tot_emp_act</a:t>
            </a:r>
            <a:r>
              <a:rPr lang="en-US"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b="1" kern="1200">
                <a:latin typeface="Calibri" panose="020F0502020204030204" pitchFamily="34" charset="0"/>
                <a:ea typeface="+mn-ea"/>
                <a:cs typeface="Calibri" panose="020F0502020204030204" pitchFamily="34" charset="0"/>
              </a:rPr>
              <a:t>COMMIT;</a:t>
            </a:r>
            <a:endParaRPr lang="en-US"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END;</a:t>
            </a:r>
            <a:endParaRPr kumimoji="0" lang="es-MX"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9" name="Imagen 8" descr="Interfaz de usuario gráfica, Texto, Aplicación&#10;&#10;Descripción generada automáticamente">
            <a:extLst>
              <a:ext uri="{FF2B5EF4-FFF2-40B4-BE49-F238E27FC236}">
                <a16:creationId xmlns:a16="http://schemas.microsoft.com/office/drawing/2014/main" id="{ABCD934B-DAC0-4AE1-B584-BAEFD2351230}"/>
              </a:ext>
            </a:extLst>
          </p:cNvPr>
          <p:cNvPicPr>
            <a:picLocks noChangeAspect="1"/>
          </p:cNvPicPr>
          <p:nvPr/>
        </p:nvPicPr>
        <p:blipFill>
          <a:blip r:embed="rId3"/>
          <a:stretch>
            <a:fillRect/>
          </a:stretch>
        </p:blipFill>
        <p:spPr>
          <a:xfrm>
            <a:off x="4953716" y="1664532"/>
            <a:ext cx="3110389" cy="885000"/>
          </a:xfrm>
          <a:prstGeom prst="rect">
            <a:avLst/>
          </a:prstGeom>
        </p:spPr>
      </p:pic>
    </p:spTree>
    <p:extLst>
      <p:ext uri="{BB962C8B-B14F-4D97-AF65-F5344CB8AC3E}">
        <p14:creationId xmlns:p14="http://schemas.microsoft.com/office/powerpoint/2010/main" val="1961286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6">
            <a:extLst>
              <a:ext uri="{FF2B5EF4-FFF2-40B4-BE49-F238E27FC236}">
                <a16:creationId xmlns:a16="http://schemas.microsoft.com/office/drawing/2014/main" id="{FB9E9EC4-1442-454F-96A7-8DBD75B3E084}"/>
              </a:ext>
            </a:extLst>
          </p:cNvPr>
          <p:cNvGraphicFramePr>
            <a:graphicFrameLocks noGrp="1"/>
          </p:cNvGraphicFramePr>
          <p:nvPr>
            <p:extLst>
              <p:ext uri="{D42A27DB-BD31-4B8C-83A1-F6EECF244321}">
                <p14:modId xmlns:p14="http://schemas.microsoft.com/office/powerpoint/2010/main" val="1932867688"/>
              </p:ext>
            </p:extLst>
          </p:nvPr>
        </p:nvGraphicFramePr>
        <p:xfrm>
          <a:off x="428622" y="1668467"/>
          <a:ext cx="8315325" cy="3390450"/>
        </p:xfrm>
        <a:graphic>
          <a:graphicData uri="http://schemas.openxmlformats.org/drawingml/2006/table">
            <a:tbl>
              <a:tblPr firstRow="1" bandRow="1">
                <a:tableStyleId>{073A0DAA-6AF3-43AB-8588-CEC1D06C72B9}</a:tableStyleId>
              </a:tblPr>
              <a:tblGrid>
                <a:gridCol w="1477670">
                  <a:extLst>
                    <a:ext uri="{9D8B030D-6E8A-4147-A177-3AD203B41FA5}">
                      <a16:colId xmlns:a16="http://schemas.microsoft.com/office/drawing/2014/main" val="447460705"/>
                    </a:ext>
                  </a:extLst>
                </a:gridCol>
                <a:gridCol w="2908593">
                  <a:extLst>
                    <a:ext uri="{9D8B030D-6E8A-4147-A177-3AD203B41FA5}">
                      <a16:colId xmlns:a16="http://schemas.microsoft.com/office/drawing/2014/main" val="745656918"/>
                    </a:ext>
                  </a:extLst>
                </a:gridCol>
                <a:gridCol w="3929062">
                  <a:extLst>
                    <a:ext uri="{9D8B030D-6E8A-4147-A177-3AD203B41FA5}">
                      <a16:colId xmlns:a16="http://schemas.microsoft.com/office/drawing/2014/main" val="4006272735"/>
                    </a:ext>
                  </a:extLst>
                </a:gridCol>
              </a:tblGrid>
              <a:tr h="1205362">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Experiencia</a:t>
                      </a:r>
                      <a:endParaRPr lang="es-CL" dirty="0"/>
                    </a:p>
                  </a:txBody>
                  <a:tcPr anchor="ctr"/>
                </a:tc>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Nombre</a:t>
                      </a:r>
                      <a:endParaRPr lang="es-CL"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Unidad de Competencia Especialidad – Nivel de la Competencia de Empleabilidad</a:t>
                      </a:r>
                      <a:endParaRPr lang="es-CL" dirty="0"/>
                    </a:p>
                  </a:txBody>
                  <a:tcPr anchor="ctr"/>
                </a:tc>
                <a:extLst>
                  <a:ext uri="{0D108BD9-81ED-4DB2-BD59-A6C34878D82A}">
                    <a16:rowId xmlns:a16="http://schemas.microsoft.com/office/drawing/2014/main" val="1379131601"/>
                  </a:ext>
                </a:extLst>
              </a:tr>
              <a:tr h="722048">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800" b="0" i="0" u="none" strike="noStrike" kern="0" cap="none" spc="0" normalizeH="0" baseline="0" noProof="0" dirty="0" err="1">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Nº</a:t>
                      </a:r>
                      <a:r>
                        <a:rPr kumimoji="0" lang="es-ES_tradn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 1</a:t>
                      </a:r>
                    </a:p>
                    <a:p>
                      <a:endParaRPr lang="es-CL" dirty="0"/>
                    </a:p>
                  </a:txBody>
                  <a:tcPr anchor="ctr"/>
                </a:tc>
                <a:tc row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Construyendo Bloques Anónimos PL/SQL Simples</a:t>
                      </a:r>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0" i="0" u="none" strike="noStrike" kern="0" cap="none" spc="0" normalizeH="0" baseline="0" noProof="0" dirty="0">
                          <a:ln>
                            <a:noFill/>
                          </a:ln>
                          <a:solidFill>
                            <a:srgbClr val="172740"/>
                          </a:solidFill>
                          <a:effectLst/>
                          <a:uLnTx/>
                          <a:uFillTx/>
                          <a:latin typeface="Calibri" panose="020F0502020204030204" pitchFamily="34" charset="0"/>
                          <a:ea typeface="+mn-ea"/>
                          <a:cs typeface="Calibri" panose="020F0502020204030204" pitchFamily="34" charset="0"/>
                          <a:sym typeface="Arial"/>
                        </a:rPr>
                        <a:t>Desarrolla operaciones sobre la base de datos que permitan administrar los objetos de la misma de acuerdo a requerimientos de usuario y buenas prácticas de la industria.</a:t>
                      </a:r>
                      <a:endParaRPr lang="es-CL" dirty="0"/>
                    </a:p>
                  </a:txBody>
                  <a:tcPr anchor="ctr"/>
                </a:tc>
                <a:extLst>
                  <a:ext uri="{0D108BD9-81ED-4DB2-BD59-A6C34878D82A}">
                    <a16:rowId xmlns:a16="http://schemas.microsoft.com/office/drawing/2014/main" val="3941631869"/>
                  </a:ext>
                </a:extLst>
              </a:tr>
              <a:tr h="722048">
                <a:tc vMerge="1">
                  <a:txBody>
                    <a:bodyPr/>
                    <a:lstStyle/>
                    <a:p>
                      <a:endParaRPr lang="es-CL" dirty="0"/>
                    </a:p>
                  </a:txBody>
                  <a:tcPr anchor="ctr"/>
                </a:tc>
                <a:tc vMerge="1">
                  <a:txBody>
                    <a:bodyPr/>
                    <a:lstStyle/>
                    <a:p>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s-MX" sz="1800" dirty="0">
                          <a:effectLst/>
                          <a:latin typeface="Calibri" panose="020F0502020204030204" pitchFamily="34" charset="0"/>
                          <a:ea typeface="Calibri" panose="020F0502020204030204" pitchFamily="34" charset="0"/>
                        </a:rPr>
                        <a:t>Resolución de Problemas (N1)</a:t>
                      </a:r>
                      <a:endParaRPr lang="es-CL" sz="1800" dirty="0"/>
                    </a:p>
                  </a:txBody>
                  <a:tcPr anchor="ctr"/>
                </a:tc>
                <a:extLst>
                  <a:ext uri="{0D108BD9-81ED-4DB2-BD59-A6C34878D82A}">
                    <a16:rowId xmlns:a16="http://schemas.microsoft.com/office/drawing/2014/main" val="2871679439"/>
                  </a:ext>
                </a:extLst>
              </a:tr>
            </a:tbl>
          </a:graphicData>
        </a:graphic>
      </p:graphicFrame>
      <p:sp>
        <p:nvSpPr>
          <p:cNvPr id="11" name="Título 1">
            <a:extLst>
              <a:ext uri="{FF2B5EF4-FFF2-40B4-BE49-F238E27FC236}">
                <a16:creationId xmlns:a16="http://schemas.microsoft.com/office/drawing/2014/main" id="{7573328E-BCD9-4056-AEDD-0C97FCE1A1DC}"/>
              </a:ext>
            </a:extLst>
          </p:cNvPr>
          <p:cNvSpPr>
            <a:spLocks noGrp="1"/>
          </p:cNvSpPr>
          <p:nvPr>
            <p:ph type="title"/>
          </p:nvPr>
        </p:nvSpPr>
        <p:spPr>
          <a:xfrm>
            <a:off x="1606532" y="212725"/>
            <a:ext cx="4594244" cy="813000"/>
          </a:xfrm>
        </p:spPr>
        <p:txBody>
          <a:bodyPr/>
          <a:lstStyle/>
          <a:p>
            <a:r>
              <a:rPr lang="es-ES_tradnl" b="1" dirty="0"/>
              <a:t>Experiencia de Aprendizaje</a:t>
            </a:r>
            <a:br>
              <a:rPr lang="es-ES_tradnl" b="1" dirty="0"/>
            </a:br>
            <a:r>
              <a:rPr lang="es-ES_tradnl" b="1" dirty="0"/>
              <a:t>y Competencia Asociada</a:t>
            </a:r>
          </a:p>
        </p:txBody>
      </p:sp>
    </p:spTree>
    <p:extLst>
      <p:ext uri="{BB962C8B-B14F-4D97-AF65-F5344CB8AC3E}">
        <p14:creationId xmlns:p14="http://schemas.microsoft.com/office/powerpoint/2010/main" val="1643370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err="1"/>
              <a:t>LOOPs</a:t>
            </a:r>
            <a:r>
              <a:rPr lang="es-CL" sz="2800" b="1" dirty="0"/>
              <a:t> Anidados</a:t>
            </a:r>
            <a:endParaRPr lang="es-CL" sz="2800" b="1" dirty="0">
              <a:solidFill>
                <a:prstClr val="white"/>
              </a:solidFill>
              <a:latin typeface="Calibri"/>
            </a:endParaRPr>
          </a:p>
        </p:txBody>
      </p:sp>
      <p:sp>
        <p:nvSpPr>
          <p:cNvPr id="5" name="Rectangle 3">
            <a:extLst>
              <a:ext uri="{FF2B5EF4-FFF2-40B4-BE49-F238E27FC236}">
                <a16:creationId xmlns:a16="http://schemas.microsoft.com/office/drawing/2014/main" id="{8F4AFB9F-FB83-4839-86C4-E3F3295EAC11}"/>
              </a:ext>
            </a:extLst>
          </p:cNvPr>
          <p:cNvSpPr txBox="1">
            <a:spLocks noChangeArrowheads="1"/>
          </p:cNvSpPr>
          <p:nvPr/>
        </p:nvSpPr>
        <p:spPr bwMode="auto">
          <a:xfrm>
            <a:off x="2531428" y="1347984"/>
            <a:ext cx="2909252"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6" name="Elipse 5">
            <a:extLst>
              <a:ext uri="{FF2B5EF4-FFF2-40B4-BE49-F238E27FC236}">
                <a16:creationId xmlns:a16="http://schemas.microsoft.com/office/drawing/2014/main" id="{6142178D-08D6-46CA-8C82-2BA120F985DF}"/>
              </a:ext>
            </a:extLst>
          </p:cNvPr>
          <p:cNvSpPr/>
          <p:nvPr/>
        </p:nvSpPr>
        <p:spPr>
          <a:xfrm>
            <a:off x="117742" y="1372827"/>
            <a:ext cx="2232000" cy="2052000"/>
          </a:xfrm>
          <a:prstGeom prst="ellipse">
            <a:avLst/>
          </a:prstGeom>
          <a:solidFill>
            <a:srgbClr val="7D983A"/>
          </a:solidFill>
          <a:ln w="38100" cap="flat" cmpd="sng" algn="ctr">
            <a:solidFill>
              <a:sysClr val="window" lastClr="FFFFFF"/>
            </a:solidFill>
            <a:prstDash val="solid"/>
          </a:ln>
          <a:effectLst>
            <a:outerShdw blurRad="50800" dist="38100" dir="2700000" algn="tl" rotWithShape="0">
              <a:prstClr val="black">
                <a:alpha val="40000"/>
              </a:prstClr>
            </a:outerShdw>
          </a:effectLst>
        </p:spPr>
        <p:txBody>
          <a:bodyPr lIns="0" tIns="0" rIns="0" bIns="0" anchor="ctr" anchorCtr="1"/>
          <a:lstStyle/>
          <a:p>
            <a:pPr lvl="0" algn="ctr" fontAlgn="base">
              <a:spcBef>
                <a:spcPct val="0"/>
              </a:spcBef>
              <a:spcAft>
                <a:spcPct val="0"/>
              </a:spcAft>
              <a:buClrTx/>
              <a:defRPr/>
            </a:pPr>
            <a:r>
              <a:rPr lang="es-CL" sz="1600" b="1" dirty="0">
                <a:solidFill>
                  <a:srgbClr val="FFFFFF"/>
                </a:solidFill>
                <a:latin typeface="Calibri" panose="020F0502020204030204" pitchFamily="34" charset="0"/>
                <a:cs typeface="Calibri" panose="020F0502020204030204" pitchFamily="34" charset="0"/>
              </a:rPr>
              <a:t>Se pueden tener múltiples niveles de LOOP Simple, WHILE LOOP o FOR LOOP</a:t>
            </a:r>
          </a:p>
        </p:txBody>
      </p:sp>
      <p:sp>
        <p:nvSpPr>
          <p:cNvPr id="7" name="Elipse 6">
            <a:extLst>
              <a:ext uri="{FF2B5EF4-FFF2-40B4-BE49-F238E27FC236}">
                <a16:creationId xmlns:a16="http://schemas.microsoft.com/office/drawing/2014/main" id="{CB55A72D-25CF-45C0-A11A-E76692F57B0A}"/>
              </a:ext>
            </a:extLst>
          </p:cNvPr>
          <p:cNvSpPr/>
          <p:nvPr/>
        </p:nvSpPr>
        <p:spPr>
          <a:xfrm>
            <a:off x="117742" y="3512849"/>
            <a:ext cx="2232000" cy="2052000"/>
          </a:xfrm>
          <a:prstGeom prst="ellipse">
            <a:avLst/>
          </a:prstGeom>
          <a:solidFill>
            <a:srgbClr val="A50021"/>
          </a:solidFill>
          <a:ln w="38100" cap="flat" cmpd="sng" algn="ctr">
            <a:solidFill>
              <a:sysClr val="window" lastClr="FFFFFF"/>
            </a:solidFill>
            <a:prstDash val="solid"/>
          </a:ln>
          <a:effectLst>
            <a:outerShdw blurRad="50800" dist="38100" dir="2700000" algn="tl" rotWithShape="0">
              <a:prstClr val="black">
                <a:alpha val="40000"/>
              </a:prstClr>
            </a:outerShdw>
          </a:effectLst>
        </p:spPr>
        <p:txBody>
          <a:bodyPr lIns="0" tIns="0" rIns="0" bIns="0" anchor="ctr" anchorCtr="1"/>
          <a:lstStyle/>
          <a:p>
            <a:pPr lvl="0" algn="ctr" fontAlgn="base">
              <a:spcBef>
                <a:spcPct val="0"/>
              </a:spcBef>
              <a:spcAft>
                <a:spcPct val="0"/>
              </a:spcAft>
              <a:buClrTx/>
              <a:defRPr/>
            </a:pPr>
            <a:r>
              <a:rPr lang="es-MX" sz="1600" b="1" dirty="0">
                <a:solidFill>
                  <a:srgbClr val="FFFFFF"/>
                </a:solidFill>
                <a:latin typeface="Calibri" panose="020F0502020204030204" pitchFamily="34" charset="0"/>
                <a:cs typeface="Calibri" panose="020F0502020204030204" pitchFamily="34" charset="0"/>
              </a:rPr>
              <a:t>El uso de etiquetas permiten distinguir entre bloques y </a:t>
            </a:r>
            <a:r>
              <a:rPr lang="es-MX" sz="1600" b="1" dirty="0" err="1">
                <a:solidFill>
                  <a:srgbClr val="FFFFFF"/>
                </a:solidFill>
                <a:latin typeface="Calibri" panose="020F0502020204030204" pitchFamily="34" charset="0"/>
                <a:cs typeface="Calibri" panose="020F0502020204030204" pitchFamily="34" charset="0"/>
              </a:rPr>
              <a:t>loops</a:t>
            </a:r>
            <a:endParaRPr lang="es-MX" sz="1600" b="1" dirty="0">
              <a:solidFill>
                <a:srgbClr val="FFFFFF"/>
              </a:solidFill>
              <a:latin typeface="Calibri" panose="020F0502020204030204" pitchFamily="34" charset="0"/>
              <a:cs typeface="Calibri" panose="020F0502020204030204" pitchFamily="34" charset="0"/>
            </a:endParaRPr>
          </a:p>
        </p:txBody>
      </p:sp>
      <p:sp>
        <p:nvSpPr>
          <p:cNvPr id="11" name="Text Box 5">
            <a:extLst>
              <a:ext uri="{FF2B5EF4-FFF2-40B4-BE49-F238E27FC236}">
                <a16:creationId xmlns:a16="http://schemas.microsoft.com/office/drawing/2014/main" id="{C6B5961F-D818-4BD4-A839-F0C9E6023F79}"/>
              </a:ext>
            </a:extLst>
          </p:cNvPr>
          <p:cNvSpPr txBox="1">
            <a:spLocks noChangeArrowheads="1"/>
          </p:cNvSpPr>
          <p:nvPr/>
        </p:nvSpPr>
        <p:spPr bwMode="auto">
          <a:xfrm>
            <a:off x="2522257" y="1649292"/>
            <a:ext cx="5063438" cy="437042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500" b="1" kern="1200" dirty="0">
                <a:latin typeface="Calibri" panose="020F0502020204030204" pitchFamily="34" charset="0"/>
                <a:ea typeface="+mn-ea"/>
                <a:cs typeface="Calibri" panose="020F0502020204030204" pitchFamily="34" charset="0"/>
              </a:rPr>
              <a:t>DECLARE </a:t>
            </a:r>
          </a:p>
          <a:p>
            <a:pPr lvl="0" fontAlgn="base">
              <a:spcBef>
                <a:spcPct val="0"/>
              </a:spcBef>
              <a:spcAft>
                <a:spcPct val="0"/>
              </a:spcAft>
              <a:buClrTx/>
              <a:defRPr/>
            </a:pPr>
            <a:r>
              <a:rPr lang="en-US" sz="1500" b="1" kern="1200" dirty="0">
                <a:latin typeface="Calibri" panose="020F0502020204030204" pitchFamily="34" charset="0"/>
                <a:ea typeface="+mn-ea"/>
                <a:cs typeface="Calibri" panose="020F0502020204030204" pitchFamily="34" charset="0"/>
              </a:rPr>
              <a:t>   </a:t>
            </a:r>
            <a:r>
              <a:rPr lang="en-US" sz="1500" b="1" kern="1200" dirty="0" err="1">
                <a:latin typeface="Calibri" panose="020F0502020204030204" pitchFamily="34" charset="0"/>
                <a:ea typeface="+mn-ea"/>
                <a:cs typeface="Calibri" panose="020F0502020204030204" pitchFamily="34" charset="0"/>
              </a:rPr>
              <a:t>v_i</a:t>
            </a:r>
            <a:r>
              <a:rPr lang="en-US" sz="1500" b="1" kern="1200" dirty="0">
                <a:latin typeface="Calibri" panose="020F0502020204030204" pitchFamily="34" charset="0"/>
                <a:ea typeface="+mn-ea"/>
                <a:cs typeface="Calibri" panose="020F0502020204030204" pitchFamily="34" charset="0"/>
              </a:rPr>
              <a:t> number(3); </a:t>
            </a:r>
          </a:p>
          <a:p>
            <a:pPr lvl="0" fontAlgn="base">
              <a:spcBef>
                <a:spcPct val="0"/>
              </a:spcBef>
              <a:spcAft>
                <a:spcPct val="0"/>
              </a:spcAft>
              <a:buClrTx/>
              <a:defRPr/>
            </a:pPr>
            <a:r>
              <a:rPr lang="en-US" sz="1500" b="1" kern="1200" dirty="0">
                <a:latin typeface="Calibri" panose="020F0502020204030204" pitchFamily="34" charset="0"/>
                <a:ea typeface="+mn-ea"/>
                <a:cs typeface="Calibri" panose="020F0502020204030204" pitchFamily="34" charset="0"/>
              </a:rPr>
              <a:t>   </a:t>
            </a:r>
            <a:r>
              <a:rPr lang="en-US" sz="1500" b="1" kern="1200" dirty="0" err="1">
                <a:latin typeface="Calibri" panose="020F0502020204030204" pitchFamily="34" charset="0"/>
                <a:ea typeface="+mn-ea"/>
                <a:cs typeface="Calibri" panose="020F0502020204030204" pitchFamily="34" charset="0"/>
              </a:rPr>
              <a:t>v_j</a:t>
            </a:r>
            <a:r>
              <a:rPr lang="en-US" sz="1500" b="1" kern="1200" dirty="0">
                <a:latin typeface="Calibri" panose="020F0502020204030204" pitchFamily="34" charset="0"/>
                <a:ea typeface="+mn-ea"/>
                <a:cs typeface="Calibri" panose="020F0502020204030204" pitchFamily="34" charset="0"/>
              </a:rPr>
              <a:t> number(3); </a:t>
            </a:r>
          </a:p>
          <a:p>
            <a:pPr lvl="0" fontAlgn="base">
              <a:spcBef>
                <a:spcPct val="0"/>
              </a:spcBef>
              <a:spcAft>
                <a:spcPct val="0"/>
              </a:spcAft>
              <a:buClrTx/>
              <a:defRPr/>
            </a:pPr>
            <a:r>
              <a:rPr lang="en-US" sz="1500" b="1" kern="1200" dirty="0">
                <a:latin typeface="Calibri" panose="020F0502020204030204" pitchFamily="34" charset="0"/>
                <a:ea typeface="+mn-ea"/>
                <a:cs typeface="Calibri" panose="020F0502020204030204" pitchFamily="34" charset="0"/>
              </a:rPr>
              <a:t>BEGIN </a:t>
            </a:r>
          </a:p>
          <a:p>
            <a:pPr lvl="0" fontAlgn="base">
              <a:spcBef>
                <a:spcPct val="0"/>
              </a:spcBef>
              <a:spcAft>
                <a:spcPct val="0"/>
              </a:spcAft>
              <a:buClrTx/>
              <a:defRPr/>
            </a:pPr>
            <a:r>
              <a:rPr lang="en-US" sz="1500" b="1" kern="1200" dirty="0">
                <a:latin typeface="Calibri" panose="020F0502020204030204" pitchFamily="34" charset="0"/>
                <a:ea typeface="+mn-ea"/>
                <a:cs typeface="Calibri" panose="020F0502020204030204" pitchFamily="34" charset="0"/>
              </a:rPr>
              <a:t>   </a:t>
            </a:r>
            <a:r>
              <a:rPr lang="en-US" sz="1500" b="1" kern="1200" dirty="0" err="1">
                <a:latin typeface="Calibri" panose="020F0502020204030204" pitchFamily="34" charset="0"/>
                <a:ea typeface="+mn-ea"/>
                <a:cs typeface="Calibri" panose="020F0502020204030204" pitchFamily="34" charset="0"/>
              </a:rPr>
              <a:t>v_i</a:t>
            </a:r>
            <a:r>
              <a:rPr lang="en-US" sz="1500" b="1" kern="1200" dirty="0">
                <a:latin typeface="Calibri" panose="020F0502020204030204" pitchFamily="34" charset="0"/>
                <a:ea typeface="+mn-ea"/>
                <a:cs typeface="Calibri" panose="020F0502020204030204" pitchFamily="34" charset="0"/>
              </a:rPr>
              <a:t> := 2; </a:t>
            </a:r>
          </a:p>
          <a:p>
            <a:pPr lvl="0" fontAlgn="base">
              <a:spcBef>
                <a:spcPct val="0"/>
              </a:spcBef>
              <a:spcAft>
                <a:spcPct val="0"/>
              </a:spcAft>
              <a:buClrTx/>
              <a:defRPr/>
            </a:pPr>
            <a:r>
              <a:rPr lang="en-US" sz="1500" b="1" kern="1200" dirty="0">
                <a:solidFill>
                  <a:srgbClr val="C00000"/>
                </a:solidFill>
                <a:latin typeface="Calibri" panose="020F0502020204030204" pitchFamily="34" charset="0"/>
                <a:ea typeface="+mn-ea"/>
                <a:cs typeface="Calibri" panose="020F0502020204030204" pitchFamily="34" charset="0"/>
              </a:rPr>
              <a:t>   LOOP &lt;&lt; LOOP_PRINCIPAL &gt;&gt;</a:t>
            </a:r>
          </a:p>
          <a:p>
            <a:pPr lvl="0" fontAlgn="base">
              <a:spcBef>
                <a:spcPct val="0"/>
              </a:spcBef>
              <a:spcAft>
                <a:spcPct val="0"/>
              </a:spcAft>
              <a:buClrTx/>
              <a:defRPr/>
            </a:pPr>
            <a:r>
              <a:rPr lang="en-US" sz="1500" b="1" kern="1200" dirty="0">
                <a:solidFill>
                  <a:srgbClr val="C00000"/>
                </a:solidFill>
                <a:latin typeface="Calibri" panose="020F0502020204030204" pitchFamily="34" charset="0"/>
                <a:ea typeface="+mn-ea"/>
                <a:cs typeface="Calibri" panose="020F0502020204030204" pitchFamily="34" charset="0"/>
              </a:rPr>
              <a:t>      </a:t>
            </a:r>
            <a:r>
              <a:rPr lang="en-US" sz="1500" b="1" kern="1200" dirty="0" err="1">
                <a:solidFill>
                  <a:srgbClr val="C00000"/>
                </a:solidFill>
                <a:latin typeface="Calibri" panose="020F0502020204030204" pitchFamily="34" charset="0"/>
                <a:ea typeface="+mn-ea"/>
                <a:cs typeface="Calibri" panose="020F0502020204030204" pitchFamily="34" charset="0"/>
              </a:rPr>
              <a:t>v_j</a:t>
            </a:r>
            <a:r>
              <a:rPr lang="en-US" sz="1500" b="1" kern="1200" dirty="0">
                <a:solidFill>
                  <a:srgbClr val="C00000"/>
                </a:solidFill>
                <a:latin typeface="Calibri" panose="020F0502020204030204" pitchFamily="34" charset="0"/>
                <a:ea typeface="+mn-ea"/>
                <a:cs typeface="Calibri" panose="020F0502020204030204" pitchFamily="34" charset="0"/>
              </a:rPr>
              <a:t>:= 2; </a:t>
            </a:r>
          </a:p>
          <a:p>
            <a:pPr lvl="0" fontAlgn="base">
              <a:spcBef>
                <a:spcPct val="0"/>
              </a:spcBef>
              <a:spcAft>
                <a:spcPct val="0"/>
              </a:spcAft>
              <a:buClrTx/>
              <a:defRPr/>
            </a:pPr>
            <a:r>
              <a:rPr lang="en-US" sz="1500" b="1" kern="1200" dirty="0">
                <a:solidFill>
                  <a:srgbClr val="008000"/>
                </a:solidFill>
                <a:latin typeface="Calibri" panose="020F0502020204030204" pitchFamily="34" charset="0"/>
                <a:ea typeface="+mn-ea"/>
                <a:cs typeface="Calibri" panose="020F0502020204030204" pitchFamily="34" charset="0"/>
              </a:rPr>
              <a:t>      LOOP &lt;&lt; LOOP_INTERNO &gt;&gt;</a:t>
            </a:r>
          </a:p>
          <a:p>
            <a:pPr lvl="0" fontAlgn="base">
              <a:spcBef>
                <a:spcPct val="0"/>
              </a:spcBef>
              <a:spcAft>
                <a:spcPct val="0"/>
              </a:spcAft>
              <a:buClrTx/>
              <a:defRPr/>
            </a:pPr>
            <a:r>
              <a:rPr lang="en-US" sz="1500" b="1" kern="1200" dirty="0">
                <a:solidFill>
                  <a:srgbClr val="008000"/>
                </a:solidFill>
                <a:latin typeface="Calibri" panose="020F0502020204030204" pitchFamily="34" charset="0"/>
                <a:ea typeface="+mn-ea"/>
                <a:cs typeface="Calibri" panose="020F0502020204030204" pitchFamily="34" charset="0"/>
              </a:rPr>
              <a:t>         EXIT WHEN ((MOD(</a:t>
            </a:r>
            <a:r>
              <a:rPr lang="en-US" sz="1500" b="1" kern="1200" dirty="0" err="1">
                <a:solidFill>
                  <a:srgbClr val="008000"/>
                </a:solidFill>
                <a:latin typeface="Calibri" panose="020F0502020204030204" pitchFamily="34" charset="0"/>
                <a:ea typeface="+mn-ea"/>
                <a:cs typeface="Calibri" panose="020F0502020204030204" pitchFamily="34" charset="0"/>
              </a:rPr>
              <a:t>v_i</a:t>
            </a:r>
            <a:r>
              <a:rPr lang="en-US" sz="1500" b="1" kern="1200" dirty="0">
                <a:solidFill>
                  <a:srgbClr val="008000"/>
                </a:solidFill>
                <a:latin typeface="Calibri" panose="020F0502020204030204" pitchFamily="34" charset="0"/>
                <a:ea typeface="+mn-ea"/>
                <a:cs typeface="Calibri" panose="020F0502020204030204" pitchFamily="34" charset="0"/>
              </a:rPr>
              <a:t>, </a:t>
            </a:r>
            <a:r>
              <a:rPr lang="en-US" sz="1500" b="1" kern="1200" dirty="0" err="1">
                <a:solidFill>
                  <a:srgbClr val="008000"/>
                </a:solidFill>
                <a:latin typeface="Calibri" panose="020F0502020204030204" pitchFamily="34" charset="0"/>
                <a:ea typeface="+mn-ea"/>
                <a:cs typeface="Calibri" panose="020F0502020204030204" pitchFamily="34" charset="0"/>
              </a:rPr>
              <a:t>v_j</a:t>
            </a:r>
            <a:r>
              <a:rPr lang="en-US" sz="1500" b="1" kern="1200" dirty="0">
                <a:solidFill>
                  <a:srgbClr val="008000"/>
                </a:solidFill>
                <a:latin typeface="Calibri" panose="020F0502020204030204" pitchFamily="34" charset="0"/>
                <a:ea typeface="+mn-ea"/>
                <a:cs typeface="Calibri" panose="020F0502020204030204" pitchFamily="34" charset="0"/>
              </a:rPr>
              <a:t>) = 0) OR (</a:t>
            </a:r>
            <a:r>
              <a:rPr lang="en-US" sz="1500" b="1" kern="1200" dirty="0" err="1">
                <a:solidFill>
                  <a:srgbClr val="008000"/>
                </a:solidFill>
                <a:latin typeface="Calibri" panose="020F0502020204030204" pitchFamily="34" charset="0"/>
                <a:ea typeface="+mn-ea"/>
                <a:cs typeface="Calibri" panose="020F0502020204030204" pitchFamily="34" charset="0"/>
              </a:rPr>
              <a:t>v_j</a:t>
            </a:r>
            <a:r>
              <a:rPr lang="en-US" sz="1500" b="1" kern="1200" dirty="0">
                <a:solidFill>
                  <a:srgbClr val="008000"/>
                </a:solidFill>
                <a:latin typeface="Calibri" panose="020F0502020204030204" pitchFamily="34" charset="0"/>
                <a:ea typeface="+mn-ea"/>
                <a:cs typeface="Calibri" panose="020F0502020204030204" pitchFamily="34" charset="0"/>
              </a:rPr>
              <a:t> = </a:t>
            </a:r>
            <a:r>
              <a:rPr lang="en-US" sz="1500" b="1" kern="1200" dirty="0" err="1">
                <a:solidFill>
                  <a:srgbClr val="008000"/>
                </a:solidFill>
                <a:latin typeface="Calibri" panose="020F0502020204030204" pitchFamily="34" charset="0"/>
                <a:ea typeface="+mn-ea"/>
                <a:cs typeface="Calibri" panose="020F0502020204030204" pitchFamily="34" charset="0"/>
              </a:rPr>
              <a:t>v_i</a:t>
            </a:r>
            <a:r>
              <a:rPr lang="en-US" sz="1500" b="1" kern="1200" dirty="0">
                <a:solidFill>
                  <a:srgbClr val="008000"/>
                </a:solidFill>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n-US" sz="1500" b="1" kern="1200" dirty="0">
                <a:solidFill>
                  <a:srgbClr val="008000"/>
                </a:solidFill>
                <a:latin typeface="Calibri" panose="020F0502020204030204" pitchFamily="34" charset="0"/>
                <a:ea typeface="+mn-ea"/>
                <a:cs typeface="Calibri" panose="020F0502020204030204" pitchFamily="34" charset="0"/>
              </a:rPr>
              <a:t>         </a:t>
            </a:r>
            <a:r>
              <a:rPr lang="en-US" sz="1500" b="1" kern="1200" dirty="0" err="1">
                <a:solidFill>
                  <a:srgbClr val="008000"/>
                </a:solidFill>
                <a:latin typeface="Calibri" panose="020F0502020204030204" pitchFamily="34" charset="0"/>
                <a:ea typeface="+mn-ea"/>
                <a:cs typeface="Calibri" panose="020F0502020204030204" pitchFamily="34" charset="0"/>
              </a:rPr>
              <a:t>v_j</a:t>
            </a:r>
            <a:r>
              <a:rPr lang="en-US" sz="1500" b="1" kern="1200" dirty="0">
                <a:solidFill>
                  <a:srgbClr val="008000"/>
                </a:solidFill>
                <a:latin typeface="Calibri" panose="020F0502020204030204" pitchFamily="34" charset="0"/>
                <a:ea typeface="+mn-ea"/>
                <a:cs typeface="Calibri" panose="020F0502020204030204" pitchFamily="34" charset="0"/>
              </a:rPr>
              <a:t> := </a:t>
            </a:r>
            <a:r>
              <a:rPr lang="en-US" sz="1500" b="1" kern="1200" dirty="0" err="1">
                <a:solidFill>
                  <a:srgbClr val="008000"/>
                </a:solidFill>
                <a:latin typeface="Calibri" panose="020F0502020204030204" pitchFamily="34" charset="0"/>
                <a:ea typeface="+mn-ea"/>
                <a:cs typeface="Calibri" panose="020F0502020204030204" pitchFamily="34" charset="0"/>
              </a:rPr>
              <a:t>v_j</a:t>
            </a:r>
            <a:r>
              <a:rPr lang="en-US" sz="1500" b="1" kern="1200" dirty="0">
                <a:solidFill>
                  <a:srgbClr val="008000"/>
                </a:solidFill>
                <a:latin typeface="Calibri" panose="020F0502020204030204" pitchFamily="34" charset="0"/>
                <a:ea typeface="+mn-ea"/>
                <a:cs typeface="Calibri" panose="020F0502020204030204" pitchFamily="34" charset="0"/>
              </a:rPr>
              <a:t> + 1; </a:t>
            </a:r>
          </a:p>
          <a:p>
            <a:pPr lvl="0" fontAlgn="base">
              <a:spcBef>
                <a:spcPct val="0"/>
              </a:spcBef>
              <a:spcAft>
                <a:spcPct val="0"/>
              </a:spcAft>
              <a:buClrTx/>
              <a:defRPr/>
            </a:pPr>
            <a:r>
              <a:rPr lang="en-US" sz="1500" b="1" kern="1200" dirty="0">
                <a:solidFill>
                  <a:srgbClr val="008000"/>
                </a:solidFill>
                <a:latin typeface="Calibri" panose="020F0502020204030204" pitchFamily="34" charset="0"/>
                <a:ea typeface="+mn-ea"/>
                <a:cs typeface="Calibri" panose="020F0502020204030204" pitchFamily="34" charset="0"/>
              </a:rPr>
              <a:t>      END LOOP LOOP_INTERNO;</a:t>
            </a:r>
            <a:r>
              <a:rPr lang="en-US" sz="1500" b="1" kern="1200" dirty="0">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n-US" sz="1500" b="1" kern="1200" dirty="0">
                <a:latin typeface="Calibri" panose="020F0502020204030204" pitchFamily="34" charset="0"/>
                <a:ea typeface="+mn-ea"/>
                <a:cs typeface="Calibri" panose="020F0502020204030204" pitchFamily="34" charset="0"/>
              </a:rPr>
              <a:t>   </a:t>
            </a:r>
            <a:r>
              <a:rPr lang="en-US" sz="1500" b="1" kern="1200" dirty="0">
                <a:solidFill>
                  <a:srgbClr val="C00000"/>
                </a:solidFill>
                <a:latin typeface="Calibri" panose="020F0502020204030204" pitchFamily="34" charset="0"/>
                <a:ea typeface="+mn-ea"/>
                <a:cs typeface="Calibri" panose="020F0502020204030204" pitchFamily="34" charset="0"/>
              </a:rPr>
              <a:t>IF (</a:t>
            </a:r>
            <a:r>
              <a:rPr lang="en-US" sz="1500" b="1" kern="1200" dirty="0" err="1">
                <a:solidFill>
                  <a:srgbClr val="C00000"/>
                </a:solidFill>
                <a:latin typeface="Calibri" panose="020F0502020204030204" pitchFamily="34" charset="0"/>
                <a:ea typeface="+mn-ea"/>
                <a:cs typeface="Calibri" panose="020F0502020204030204" pitchFamily="34" charset="0"/>
              </a:rPr>
              <a:t>v_j</a:t>
            </a:r>
            <a:r>
              <a:rPr lang="en-US" sz="1500" b="1" kern="1200" dirty="0">
                <a:solidFill>
                  <a:srgbClr val="C00000"/>
                </a:solidFill>
                <a:latin typeface="Calibri" panose="020F0502020204030204" pitchFamily="34" charset="0"/>
                <a:ea typeface="+mn-ea"/>
                <a:cs typeface="Calibri" panose="020F0502020204030204" pitchFamily="34" charset="0"/>
              </a:rPr>
              <a:t> = </a:t>
            </a:r>
            <a:r>
              <a:rPr lang="en-US" sz="1500" b="1" kern="1200" dirty="0" err="1">
                <a:solidFill>
                  <a:srgbClr val="C00000"/>
                </a:solidFill>
                <a:latin typeface="Calibri" panose="020F0502020204030204" pitchFamily="34" charset="0"/>
                <a:ea typeface="+mn-ea"/>
                <a:cs typeface="Calibri" panose="020F0502020204030204" pitchFamily="34" charset="0"/>
              </a:rPr>
              <a:t>v_i</a:t>
            </a:r>
            <a:r>
              <a:rPr lang="en-US" sz="1500" b="1" kern="1200" dirty="0">
                <a:solidFill>
                  <a:srgbClr val="C00000"/>
                </a:solidFill>
                <a:latin typeface="Calibri" panose="020F0502020204030204" pitchFamily="34" charset="0"/>
                <a:ea typeface="+mn-ea"/>
                <a:cs typeface="Calibri" panose="020F0502020204030204" pitchFamily="34" charset="0"/>
              </a:rPr>
              <a:t> ) THEN </a:t>
            </a:r>
          </a:p>
          <a:p>
            <a:pPr lvl="0" fontAlgn="base">
              <a:spcBef>
                <a:spcPct val="0"/>
              </a:spcBef>
              <a:spcAft>
                <a:spcPct val="0"/>
              </a:spcAft>
              <a:buClrTx/>
              <a:defRPr/>
            </a:pPr>
            <a:r>
              <a:rPr lang="en-US" sz="1500" b="1" kern="1200" dirty="0">
                <a:solidFill>
                  <a:srgbClr val="C00000"/>
                </a:solidFill>
                <a:latin typeface="Calibri" panose="020F0502020204030204" pitchFamily="34" charset="0"/>
                <a:ea typeface="+mn-ea"/>
                <a:cs typeface="Calibri" panose="020F0502020204030204" pitchFamily="34" charset="0"/>
              </a:rPr>
              <a:t>      DBMS_OUTPUT.PUT_LINE(</a:t>
            </a:r>
            <a:r>
              <a:rPr lang="en-US" sz="1500" b="1" kern="1200" dirty="0" err="1">
                <a:solidFill>
                  <a:srgbClr val="C00000"/>
                </a:solidFill>
                <a:latin typeface="Calibri" panose="020F0502020204030204" pitchFamily="34" charset="0"/>
                <a:ea typeface="+mn-ea"/>
                <a:cs typeface="Calibri" panose="020F0502020204030204" pitchFamily="34" charset="0"/>
              </a:rPr>
              <a:t>v_i</a:t>
            </a:r>
            <a:r>
              <a:rPr lang="en-US" sz="1500" b="1" kern="1200" dirty="0">
                <a:solidFill>
                  <a:srgbClr val="C00000"/>
                </a:solidFill>
                <a:latin typeface="Calibri" panose="020F0502020204030204" pitchFamily="34" charset="0"/>
                <a:ea typeface="+mn-ea"/>
                <a:cs typeface="Calibri" panose="020F0502020204030204" pitchFamily="34" charset="0"/>
              </a:rPr>
              <a:t> || ' es </a:t>
            </a:r>
            <a:r>
              <a:rPr lang="en-US" sz="1500" b="1" kern="1200" dirty="0" err="1">
                <a:solidFill>
                  <a:srgbClr val="C00000"/>
                </a:solidFill>
                <a:latin typeface="Calibri" panose="020F0502020204030204" pitchFamily="34" charset="0"/>
                <a:ea typeface="+mn-ea"/>
                <a:cs typeface="Calibri" panose="020F0502020204030204" pitchFamily="34" charset="0"/>
              </a:rPr>
              <a:t>número</a:t>
            </a:r>
            <a:r>
              <a:rPr lang="en-US" sz="1500" b="1" kern="1200" dirty="0">
                <a:solidFill>
                  <a:srgbClr val="C00000"/>
                </a:solidFill>
                <a:latin typeface="Calibri" panose="020F0502020204030204" pitchFamily="34" charset="0"/>
                <a:ea typeface="+mn-ea"/>
                <a:cs typeface="Calibri" panose="020F0502020204030204" pitchFamily="34" charset="0"/>
              </a:rPr>
              <a:t> primo'); </a:t>
            </a:r>
          </a:p>
          <a:p>
            <a:pPr lvl="0" fontAlgn="base">
              <a:spcBef>
                <a:spcPct val="0"/>
              </a:spcBef>
              <a:spcAft>
                <a:spcPct val="0"/>
              </a:spcAft>
              <a:buClrTx/>
              <a:defRPr/>
            </a:pPr>
            <a:r>
              <a:rPr lang="en-US" sz="1500" b="1" kern="1200" dirty="0">
                <a:solidFill>
                  <a:srgbClr val="C00000"/>
                </a:solidFill>
                <a:latin typeface="Calibri" panose="020F0502020204030204" pitchFamily="34" charset="0"/>
                <a:ea typeface="+mn-ea"/>
                <a:cs typeface="Calibri" panose="020F0502020204030204" pitchFamily="34" charset="0"/>
              </a:rPr>
              <a:t>   END IF; </a:t>
            </a:r>
          </a:p>
          <a:p>
            <a:pPr lvl="0" fontAlgn="base">
              <a:spcBef>
                <a:spcPct val="0"/>
              </a:spcBef>
              <a:spcAft>
                <a:spcPct val="0"/>
              </a:spcAft>
              <a:buClrTx/>
              <a:defRPr/>
            </a:pPr>
            <a:r>
              <a:rPr lang="en-US" sz="1500" b="1" kern="1200" dirty="0">
                <a:solidFill>
                  <a:srgbClr val="C00000"/>
                </a:solidFill>
                <a:latin typeface="Calibri" panose="020F0502020204030204" pitchFamily="34" charset="0"/>
                <a:ea typeface="+mn-ea"/>
                <a:cs typeface="Calibri" panose="020F0502020204030204" pitchFamily="34" charset="0"/>
              </a:rPr>
              <a:t>   </a:t>
            </a:r>
            <a:r>
              <a:rPr lang="en-US" sz="1500" b="1" kern="1200" dirty="0" err="1">
                <a:solidFill>
                  <a:srgbClr val="C00000"/>
                </a:solidFill>
                <a:latin typeface="Calibri" panose="020F0502020204030204" pitchFamily="34" charset="0"/>
                <a:ea typeface="+mn-ea"/>
                <a:cs typeface="Calibri" panose="020F0502020204030204" pitchFamily="34" charset="0"/>
              </a:rPr>
              <a:t>v_i</a:t>
            </a:r>
            <a:r>
              <a:rPr lang="en-US" sz="1500" b="1" kern="1200" dirty="0">
                <a:solidFill>
                  <a:srgbClr val="C00000"/>
                </a:solidFill>
                <a:latin typeface="Calibri" panose="020F0502020204030204" pitchFamily="34" charset="0"/>
                <a:ea typeface="+mn-ea"/>
                <a:cs typeface="Calibri" panose="020F0502020204030204" pitchFamily="34" charset="0"/>
              </a:rPr>
              <a:t> := </a:t>
            </a:r>
            <a:r>
              <a:rPr lang="en-US" sz="1500" b="1" kern="1200" dirty="0" err="1">
                <a:solidFill>
                  <a:srgbClr val="C00000"/>
                </a:solidFill>
                <a:latin typeface="Calibri" panose="020F0502020204030204" pitchFamily="34" charset="0"/>
                <a:ea typeface="+mn-ea"/>
                <a:cs typeface="Calibri" panose="020F0502020204030204" pitchFamily="34" charset="0"/>
              </a:rPr>
              <a:t>v_i</a:t>
            </a:r>
            <a:r>
              <a:rPr lang="en-US" sz="1500" b="1" kern="1200" dirty="0">
                <a:solidFill>
                  <a:srgbClr val="C00000"/>
                </a:solidFill>
                <a:latin typeface="Calibri" panose="020F0502020204030204" pitchFamily="34" charset="0"/>
                <a:ea typeface="+mn-ea"/>
                <a:cs typeface="Calibri" panose="020F0502020204030204" pitchFamily="34" charset="0"/>
              </a:rPr>
              <a:t> + 1; </a:t>
            </a:r>
          </a:p>
          <a:p>
            <a:pPr lvl="0" fontAlgn="base">
              <a:spcBef>
                <a:spcPct val="0"/>
              </a:spcBef>
              <a:spcAft>
                <a:spcPct val="0"/>
              </a:spcAft>
              <a:buClrTx/>
              <a:defRPr/>
            </a:pPr>
            <a:r>
              <a:rPr lang="en-US" sz="1500" b="1" kern="1200" dirty="0">
                <a:solidFill>
                  <a:srgbClr val="C00000"/>
                </a:solidFill>
                <a:latin typeface="Calibri" panose="020F0502020204030204" pitchFamily="34" charset="0"/>
                <a:ea typeface="+mn-ea"/>
                <a:cs typeface="Calibri" panose="020F0502020204030204" pitchFamily="34" charset="0"/>
              </a:rPr>
              <a:t>   EXIT WHEN </a:t>
            </a:r>
            <a:r>
              <a:rPr lang="en-US" sz="1500" b="1" kern="1200" dirty="0" err="1">
                <a:solidFill>
                  <a:srgbClr val="C00000"/>
                </a:solidFill>
                <a:latin typeface="Calibri" panose="020F0502020204030204" pitchFamily="34" charset="0"/>
                <a:ea typeface="+mn-ea"/>
                <a:cs typeface="Calibri" panose="020F0502020204030204" pitchFamily="34" charset="0"/>
              </a:rPr>
              <a:t>v_i</a:t>
            </a:r>
            <a:r>
              <a:rPr lang="en-US" sz="1500" b="1" kern="1200" dirty="0">
                <a:solidFill>
                  <a:srgbClr val="C00000"/>
                </a:solidFill>
                <a:latin typeface="Calibri" panose="020F0502020204030204" pitchFamily="34" charset="0"/>
                <a:ea typeface="+mn-ea"/>
                <a:cs typeface="Calibri" panose="020F0502020204030204" pitchFamily="34" charset="0"/>
              </a:rPr>
              <a:t> = 50; </a:t>
            </a:r>
          </a:p>
          <a:p>
            <a:pPr lvl="0" fontAlgn="base">
              <a:spcBef>
                <a:spcPct val="0"/>
              </a:spcBef>
              <a:spcAft>
                <a:spcPct val="0"/>
              </a:spcAft>
              <a:buClrTx/>
              <a:defRPr/>
            </a:pPr>
            <a:r>
              <a:rPr lang="en-US" sz="1500" b="1" kern="1200" dirty="0">
                <a:solidFill>
                  <a:srgbClr val="C00000"/>
                </a:solidFill>
                <a:latin typeface="Calibri" panose="020F0502020204030204" pitchFamily="34" charset="0"/>
                <a:ea typeface="+mn-ea"/>
                <a:cs typeface="Calibri" panose="020F0502020204030204" pitchFamily="34" charset="0"/>
              </a:rPr>
              <a:t>   END LOOP LOOP_PRINCIPAL; </a:t>
            </a:r>
          </a:p>
          <a:p>
            <a:pPr lvl="0" fontAlgn="base">
              <a:spcBef>
                <a:spcPct val="0"/>
              </a:spcBef>
              <a:spcAft>
                <a:spcPct val="0"/>
              </a:spcAft>
              <a:buClrTx/>
              <a:defRPr/>
            </a:pPr>
            <a:r>
              <a:rPr lang="en-US" sz="1500" b="1" kern="1200" dirty="0">
                <a:latin typeface="Calibri" panose="020F0502020204030204" pitchFamily="34" charset="0"/>
                <a:ea typeface="+mn-ea"/>
                <a:cs typeface="Calibri" panose="020F0502020204030204" pitchFamily="34" charset="0"/>
              </a:rPr>
              <a:t>END;</a:t>
            </a:r>
            <a:endParaRPr kumimoji="0" lang="es-MX" sz="15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4" name="Imagen 3" descr="Tabla&#10;&#10;Descripción generada automáticamente">
            <a:extLst>
              <a:ext uri="{FF2B5EF4-FFF2-40B4-BE49-F238E27FC236}">
                <a16:creationId xmlns:a16="http://schemas.microsoft.com/office/drawing/2014/main" id="{947F42B0-6F7F-47B4-87C2-087ECB51F7AD}"/>
              </a:ext>
            </a:extLst>
          </p:cNvPr>
          <p:cNvPicPr>
            <a:picLocks noChangeAspect="1"/>
          </p:cNvPicPr>
          <p:nvPr/>
        </p:nvPicPr>
        <p:blipFill>
          <a:blip r:embed="rId3"/>
          <a:stretch>
            <a:fillRect/>
          </a:stretch>
        </p:blipFill>
        <p:spPr>
          <a:xfrm>
            <a:off x="7154879" y="2797447"/>
            <a:ext cx="1871379" cy="2776667"/>
          </a:xfrm>
          <a:prstGeom prst="rect">
            <a:avLst/>
          </a:prstGeom>
        </p:spPr>
      </p:pic>
    </p:spTree>
    <p:extLst>
      <p:ext uri="{BB962C8B-B14F-4D97-AF65-F5344CB8AC3E}">
        <p14:creationId xmlns:p14="http://schemas.microsoft.com/office/powerpoint/2010/main" val="1501390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err="1"/>
              <a:t>LOOPs</a:t>
            </a:r>
            <a:r>
              <a:rPr lang="es-CL" sz="2800" b="1" dirty="0"/>
              <a:t> Anidados</a:t>
            </a:r>
            <a:endParaRPr lang="es-CL" sz="2800" b="1" dirty="0">
              <a:solidFill>
                <a:prstClr val="white"/>
              </a:solidFill>
              <a:latin typeface="Calibri"/>
            </a:endParaRPr>
          </a:p>
        </p:txBody>
      </p:sp>
      <p:sp>
        <p:nvSpPr>
          <p:cNvPr id="8" name="Rectangle 3">
            <a:extLst>
              <a:ext uri="{FF2B5EF4-FFF2-40B4-BE49-F238E27FC236}">
                <a16:creationId xmlns:a16="http://schemas.microsoft.com/office/drawing/2014/main" id="{F7E1BE2A-BBD6-4246-B213-4AE01AF451F0}"/>
              </a:ext>
            </a:extLst>
          </p:cNvPr>
          <p:cNvSpPr txBox="1">
            <a:spLocks noChangeArrowheads="1"/>
          </p:cNvSpPr>
          <p:nvPr/>
        </p:nvSpPr>
        <p:spPr bwMode="auto">
          <a:xfrm>
            <a:off x="611188" y="107366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9" name="Text Box 5">
            <a:extLst>
              <a:ext uri="{FF2B5EF4-FFF2-40B4-BE49-F238E27FC236}">
                <a16:creationId xmlns:a16="http://schemas.microsoft.com/office/drawing/2014/main" id="{CC5F8060-B39C-4A32-A4B1-4C8D2D881D65}"/>
              </a:ext>
            </a:extLst>
          </p:cNvPr>
          <p:cNvSpPr txBox="1">
            <a:spLocks noChangeArrowheads="1"/>
          </p:cNvSpPr>
          <p:nvPr/>
        </p:nvSpPr>
        <p:spPr bwMode="auto">
          <a:xfrm>
            <a:off x="175365" y="1339558"/>
            <a:ext cx="5920635" cy="561692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3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n-US" sz="1300" b="1" kern="1200" dirty="0" err="1">
                <a:latin typeface="Calibri" panose="020F0502020204030204" pitchFamily="34" charset="0"/>
                <a:ea typeface="+mn-ea"/>
                <a:cs typeface="Calibri" panose="020F0502020204030204" pitchFamily="34" charset="0"/>
              </a:rPr>
              <a:t>v_iddep_min</a:t>
            </a:r>
            <a:r>
              <a:rPr lang="en-US" sz="1300" b="1" kern="1200" dirty="0">
                <a:latin typeface="Calibri" panose="020F0502020204030204" pitchFamily="34" charset="0"/>
                <a:ea typeface="+mn-ea"/>
                <a:cs typeface="Calibri" panose="020F0502020204030204" pitchFamily="34" charset="0"/>
              </a:rPr>
              <a:t> NUMBER(3);</a:t>
            </a:r>
          </a:p>
          <a:p>
            <a:pPr lvl="0" fontAlgn="base">
              <a:spcBef>
                <a:spcPct val="0"/>
              </a:spcBef>
              <a:spcAft>
                <a:spcPct val="0"/>
              </a:spcAft>
              <a:buClrTx/>
              <a:defRPr/>
            </a:pPr>
            <a:r>
              <a:rPr lang="en-US" sz="1300" b="1" kern="1200" dirty="0" err="1">
                <a:latin typeface="Calibri" panose="020F0502020204030204" pitchFamily="34" charset="0"/>
                <a:ea typeface="+mn-ea"/>
                <a:cs typeface="Calibri" panose="020F0502020204030204" pitchFamily="34" charset="0"/>
              </a:rPr>
              <a:t>v_iddep_max</a:t>
            </a:r>
            <a:r>
              <a:rPr lang="en-US" sz="1300" b="1" kern="1200" dirty="0">
                <a:latin typeface="Calibri" panose="020F0502020204030204" pitchFamily="34" charset="0"/>
                <a:ea typeface="+mn-ea"/>
                <a:cs typeface="Calibri" panose="020F0502020204030204" pitchFamily="34" charset="0"/>
              </a:rPr>
              <a:t> NUMBER(3);</a:t>
            </a:r>
          </a:p>
          <a:p>
            <a:pPr lvl="0" fontAlgn="base">
              <a:spcBef>
                <a:spcPct val="0"/>
              </a:spcBef>
              <a:spcAft>
                <a:spcPct val="0"/>
              </a:spcAft>
              <a:buClrTx/>
              <a:defRPr/>
            </a:pPr>
            <a:r>
              <a:rPr lang="en-US" sz="1300" b="1" kern="1200" dirty="0" err="1">
                <a:latin typeface="Calibri" panose="020F0502020204030204" pitchFamily="34" charset="0"/>
                <a:ea typeface="+mn-ea"/>
                <a:cs typeface="Calibri" panose="020F0502020204030204" pitchFamily="34" charset="0"/>
              </a:rPr>
              <a:t>v_depto_emp</a:t>
            </a:r>
            <a:r>
              <a:rPr lang="en-US" sz="1300" b="1" kern="1200" dirty="0">
                <a:latin typeface="Calibri" panose="020F0502020204030204" pitchFamily="34" charset="0"/>
                <a:ea typeface="+mn-ea"/>
                <a:cs typeface="Calibri" panose="020F0502020204030204" pitchFamily="34" charset="0"/>
              </a:rPr>
              <a:t> NUMBER(3);</a:t>
            </a:r>
          </a:p>
          <a:p>
            <a:pPr lvl="0" fontAlgn="base">
              <a:spcBef>
                <a:spcPct val="0"/>
              </a:spcBef>
              <a:spcAft>
                <a:spcPct val="0"/>
              </a:spcAft>
              <a:buClrTx/>
              <a:defRPr/>
            </a:pPr>
            <a:r>
              <a:rPr lang="en-US" sz="1300" b="1" kern="1200" dirty="0" err="1">
                <a:latin typeface="Calibri" panose="020F0502020204030204" pitchFamily="34" charset="0"/>
                <a:ea typeface="+mn-ea"/>
                <a:cs typeface="Calibri" panose="020F0502020204030204" pitchFamily="34" charset="0"/>
              </a:rPr>
              <a:t>v_nom_emp</a:t>
            </a:r>
            <a:r>
              <a:rPr lang="en-US" sz="1300" b="1" kern="1200" dirty="0">
                <a:latin typeface="Calibri" panose="020F0502020204030204" pitchFamily="34" charset="0"/>
                <a:ea typeface="+mn-ea"/>
                <a:cs typeface="Calibri" panose="020F0502020204030204" pitchFamily="34" charset="0"/>
              </a:rPr>
              <a:t> VARCHAR2(30);</a:t>
            </a:r>
          </a:p>
          <a:p>
            <a:pPr lvl="0" fontAlgn="base">
              <a:spcBef>
                <a:spcPct val="0"/>
              </a:spcBef>
              <a:spcAft>
                <a:spcPct val="0"/>
              </a:spcAft>
              <a:buClrTx/>
              <a:defRPr/>
            </a:pPr>
            <a:r>
              <a:rPr lang="en-US" sz="1300" b="1" kern="1200" dirty="0" err="1">
                <a:latin typeface="Calibri" panose="020F0502020204030204" pitchFamily="34" charset="0"/>
                <a:ea typeface="+mn-ea"/>
                <a:cs typeface="Calibri" panose="020F0502020204030204" pitchFamily="34" charset="0"/>
              </a:rPr>
              <a:t>id_emp</a:t>
            </a:r>
            <a:r>
              <a:rPr lang="en-US" sz="1300" b="1" kern="1200" dirty="0">
                <a:latin typeface="Calibri" panose="020F0502020204030204" pitchFamily="34" charset="0"/>
                <a:ea typeface="+mn-ea"/>
                <a:cs typeface="Calibri" panose="020F0502020204030204" pitchFamily="34" charset="0"/>
              </a:rPr>
              <a:t> NUMBER(3);</a:t>
            </a:r>
          </a:p>
          <a:p>
            <a:pPr lvl="0" fontAlgn="base">
              <a:spcBef>
                <a:spcPct val="0"/>
              </a:spcBef>
              <a:spcAft>
                <a:spcPct val="0"/>
              </a:spcAft>
              <a:buClrTx/>
              <a:defRPr/>
            </a:pPr>
            <a:r>
              <a:rPr lang="en-US" sz="1300"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n-US" sz="1300" b="1" kern="1200" dirty="0">
                <a:latin typeface="Calibri" panose="020F0502020204030204" pitchFamily="34" charset="0"/>
                <a:ea typeface="+mn-ea"/>
                <a:cs typeface="Calibri" panose="020F0502020204030204" pitchFamily="34" charset="0"/>
              </a:rPr>
              <a:t> SELECT MIN(</a:t>
            </a:r>
            <a:r>
              <a:rPr lang="en-US" sz="1300" b="1" kern="1200" dirty="0" err="1">
                <a:latin typeface="Calibri" panose="020F0502020204030204" pitchFamily="34" charset="0"/>
                <a:ea typeface="+mn-ea"/>
                <a:cs typeface="Calibri" panose="020F0502020204030204" pitchFamily="34" charset="0"/>
              </a:rPr>
              <a:t>department_id</a:t>
            </a:r>
            <a:r>
              <a:rPr lang="en-US" sz="1300" b="1" kern="1200" dirty="0">
                <a:latin typeface="Calibri" panose="020F0502020204030204" pitchFamily="34" charset="0"/>
                <a:ea typeface="+mn-ea"/>
                <a:cs typeface="Calibri" panose="020F0502020204030204" pitchFamily="34" charset="0"/>
              </a:rPr>
              <a:t>), MAX(</a:t>
            </a:r>
            <a:r>
              <a:rPr lang="en-US" sz="1300" b="1" kern="1200" dirty="0" err="1">
                <a:latin typeface="Calibri" panose="020F0502020204030204" pitchFamily="34" charset="0"/>
                <a:ea typeface="+mn-ea"/>
                <a:cs typeface="Calibri" panose="020F0502020204030204" pitchFamily="34" charset="0"/>
              </a:rPr>
              <a:t>department_id</a:t>
            </a:r>
            <a:r>
              <a:rPr lang="en-US" sz="13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300" b="1" kern="1200" dirty="0">
                <a:latin typeface="Calibri" panose="020F0502020204030204" pitchFamily="34" charset="0"/>
                <a:ea typeface="+mn-ea"/>
                <a:cs typeface="Calibri" panose="020F0502020204030204" pitchFamily="34" charset="0"/>
              </a:rPr>
              <a:t>   INTO </a:t>
            </a:r>
            <a:r>
              <a:rPr lang="en-US" sz="1300" b="1" kern="1200" dirty="0" err="1">
                <a:latin typeface="Calibri" panose="020F0502020204030204" pitchFamily="34" charset="0"/>
                <a:ea typeface="+mn-ea"/>
                <a:cs typeface="Calibri" panose="020F0502020204030204" pitchFamily="34" charset="0"/>
              </a:rPr>
              <a:t>v_iddep_min,v_iddep_max</a:t>
            </a:r>
            <a:endParaRPr lang="en-US" sz="13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300" b="1" kern="1200" dirty="0">
                <a:latin typeface="Calibri" panose="020F0502020204030204" pitchFamily="34" charset="0"/>
                <a:ea typeface="+mn-ea"/>
                <a:cs typeface="Calibri" panose="020F0502020204030204" pitchFamily="34" charset="0"/>
              </a:rPr>
              <a:t>   FROM departments;</a:t>
            </a:r>
          </a:p>
          <a:p>
            <a:pPr lvl="0" fontAlgn="base">
              <a:spcBef>
                <a:spcPct val="0"/>
              </a:spcBef>
              <a:spcAft>
                <a:spcPct val="0"/>
              </a:spcAft>
              <a:buClrTx/>
              <a:defRPr/>
            </a:pPr>
            <a:r>
              <a:rPr lang="en-US" sz="1300" b="1" kern="1200" dirty="0">
                <a:latin typeface="Calibri" panose="020F0502020204030204" pitchFamily="34" charset="0"/>
                <a:ea typeface="+mn-ea"/>
                <a:cs typeface="Calibri" panose="020F0502020204030204" pitchFamily="34" charset="0"/>
              </a:rPr>
              <a:t>   </a:t>
            </a:r>
            <a:r>
              <a:rPr lang="en-US" sz="1300" b="1" kern="1200" dirty="0">
                <a:solidFill>
                  <a:srgbClr val="C00000"/>
                </a:solidFill>
                <a:latin typeface="Calibri" panose="020F0502020204030204" pitchFamily="34" charset="0"/>
                <a:ea typeface="+mn-ea"/>
                <a:cs typeface="Calibri" panose="020F0502020204030204" pitchFamily="34" charset="0"/>
              </a:rPr>
              <a:t>WHILE </a:t>
            </a:r>
            <a:r>
              <a:rPr lang="en-US" sz="1300" b="1" kern="1200" dirty="0" err="1">
                <a:solidFill>
                  <a:srgbClr val="C00000"/>
                </a:solidFill>
                <a:latin typeface="Calibri" panose="020F0502020204030204" pitchFamily="34" charset="0"/>
                <a:ea typeface="+mn-ea"/>
                <a:cs typeface="Calibri" panose="020F0502020204030204" pitchFamily="34" charset="0"/>
              </a:rPr>
              <a:t>v_iddep_min</a:t>
            </a:r>
            <a:r>
              <a:rPr lang="en-US" sz="1300" b="1" kern="1200" dirty="0">
                <a:solidFill>
                  <a:srgbClr val="C00000"/>
                </a:solidFill>
                <a:latin typeface="Calibri" panose="020F0502020204030204" pitchFamily="34" charset="0"/>
                <a:ea typeface="+mn-ea"/>
                <a:cs typeface="Calibri" panose="020F0502020204030204" pitchFamily="34" charset="0"/>
              </a:rPr>
              <a:t> &lt;= </a:t>
            </a:r>
            <a:r>
              <a:rPr lang="en-US" sz="1300" b="1" kern="1200" dirty="0" err="1">
                <a:solidFill>
                  <a:srgbClr val="C00000"/>
                </a:solidFill>
                <a:latin typeface="Calibri" panose="020F0502020204030204" pitchFamily="34" charset="0"/>
                <a:ea typeface="+mn-ea"/>
                <a:cs typeface="Calibri" panose="020F0502020204030204" pitchFamily="34" charset="0"/>
              </a:rPr>
              <a:t>v_iddep_max</a:t>
            </a:r>
            <a:r>
              <a:rPr lang="en-US" sz="1300" b="1" kern="1200" dirty="0">
                <a:solidFill>
                  <a:srgbClr val="C00000"/>
                </a:solidFill>
                <a:latin typeface="Calibri" panose="020F0502020204030204" pitchFamily="34" charset="0"/>
                <a:ea typeface="+mn-ea"/>
                <a:cs typeface="Calibri" panose="020F0502020204030204" pitchFamily="34" charset="0"/>
              </a:rPr>
              <a:t> LOOP</a:t>
            </a:r>
          </a:p>
          <a:p>
            <a:pPr lvl="0" fontAlgn="base">
              <a:spcBef>
                <a:spcPct val="0"/>
              </a:spcBef>
              <a:spcAft>
                <a:spcPct val="0"/>
              </a:spcAft>
              <a:buClrTx/>
              <a:defRPr/>
            </a:pPr>
            <a:r>
              <a:rPr lang="en-US" sz="1300" b="1" kern="1200" dirty="0">
                <a:solidFill>
                  <a:srgbClr val="C00000"/>
                </a:solidFill>
                <a:latin typeface="Calibri" panose="020F0502020204030204" pitchFamily="34" charset="0"/>
                <a:ea typeface="+mn-ea"/>
                <a:cs typeface="Calibri" panose="020F0502020204030204" pitchFamily="34" charset="0"/>
              </a:rPr>
              <a:t>         DBMS_OUTPUT.PUT_LINE('</a:t>
            </a:r>
            <a:r>
              <a:rPr lang="en-US" sz="1300" b="1" kern="1200" dirty="0" err="1">
                <a:solidFill>
                  <a:srgbClr val="C00000"/>
                </a:solidFill>
                <a:latin typeface="Calibri" panose="020F0502020204030204" pitchFamily="34" charset="0"/>
                <a:ea typeface="+mn-ea"/>
                <a:cs typeface="Calibri" panose="020F0502020204030204" pitchFamily="34" charset="0"/>
              </a:rPr>
              <a:t>Departamento</a:t>
            </a:r>
            <a:r>
              <a:rPr lang="en-US" sz="1300" b="1" kern="1200" dirty="0">
                <a:solidFill>
                  <a:srgbClr val="C00000"/>
                </a:solidFill>
                <a:latin typeface="Calibri" panose="020F0502020204030204" pitchFamily="34" charset="0"/>
                <a:ea typeface="+mn-ea"/>
                <a:cs typeface="Calibri" panose="020F0502020204030204" pitchFamily="34" charset="0"/>
              </a:rPr>
              <a:t>: ' || </a:t>
            </a:r>
            <a:r>
              <a:rPr lang="en-US" sz="1300" b="1" kern="1200" dirty="0" err="1">
                <a:solidFill>
                  <a:srgbClr val="C00000"/>
                </a:solidFill>
                <a:latin typeface="Calibri" panose="020F0502020204030204" pitchFamily="34" charset="0"/>
                <a:ea typeface="+mn-ea"/>
                <a:cs typeface="Calibri" panose="020F0502020204030204" pitchFamily="34" charset="0"/>
              </a:rPr>
              <a:t>v_iddep_min</a:t>
            </a:r>
            <a:r>
              <a:rPr lang="en-US" sz="1300" b="1" kern="1200" dirty="0">
                <a:solidFill>
                  <a:srgbClr val="C00000"/>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300" b="1" kern="1200" dirty="0">
                <a:solidFill>
                  <a:srgbClr val="C00000"/>
                </a:solidFill>
                <a:latin typeface="Calibri" panose="020F0502020204030204" pitchFamily="34" charset="0"/>
                <a:ea typeface="+mn-ea"/>
                <a:cs typeface="Calibri" panose="020F0502020204030204" pitchFamily="34" charset="0"/>
              </a:rPr>
              <a:t>         </a:t>
            </a:r>
            <a:r>
              <a:rPr lang="en-US" sz="1300" b="1" kern="1200" dirty="0" err="1">
                <a:solidFill>
                  <a:srgbClr val="C00000"/>
                </a:solidFill>
                <a:latin typeface="Calibri" panose="020F0502020204030204" pitchFamily="34" charset="0"/>
                <a:ea typeface="+mn-ea"/>
                <a:cs typeface="Calibri" panose="020F0502020204030204" pitchFamily="34" charset="0"/>
              </a:rPr>
              <a:t>id_emp</a:t>
            </a:r>
            <a:r>
              <a:rPr lang="en-US" sz="1300" b="1" kern="1200" dirty="0">
                <a:solidFill>
                  <a:srgbClr val="C00000"/>
                </a:solidFill>
                <a:latin typeface="Calibri" panose="020F0502020204030204" pitchFamily="34" charset="0"/>
                <a:ea typeface="+mn-ea"/>
                <a:cs typeface="Calibri" panose="020F0502020204030204" pitchFamily="34" charset="0"/>
              </a:rPr>
              <a:t>:=100;</a:t>
            </a:r>
          </a:p>
          <a:p>
            <a:pPr lvl="0" fontAlgn="base">
              <a:spcBef>
                <a:spcPct val="0"/>
              </a:spcBef>
              <a:spcAft>
                <a:spcPct val="0"/>
              </a:spcAft>
              <a:buClrTx/>
              <a:defRPr/>
            </a:pPr>
            <a:r>
              <a:rPr lang="en-US" sz="1300" b="1" kern="1200" dirty="0">
                <a:latin typeface="Calibri" panose="020F0502020204030204" pitchFamily="34" charset="0"/>
                <a:ea typeface="+mn-ea"/>
                <a:cs typeface="Calibri" panose="020F0502020204030204" pitchFamily="34" charset="0"/>
              </a:rPr>
              <a:t>         </a:t>
            </a:r>
            <a:r>
              <a:rPr lang="en-US" sz="1300" b="1" kern="1200" dirty="0">
                <a:solidFill>
                  <a:srgbClr val="008000"/>
                </a:solidFill>
                <a:latin typeface="Calibri" panose="020F0502020204030204" pitchFamily="34" charset="0"/>
                <a:ea typeface="+mn-ea"/>
                <a:cs typeface="Calibri" panose="020F0502020204030204" pitchFamily="34" charset="0"/>
              </a:rPr>
              <a:t>WHILE </a:t>
            </a:r>
            <a:r>
              <a:rPr lang="en-US" sz="1300" b="1" kern="1200" dirty="0" err="1">
                <a:solidFill>
                  <a:srgbClr val="008000"/>
                </a:solidFill>
                <a:latin typeface="Calibri" panose="020F0502020204030204" pitchFamily="34" charset="0"/>
                <a:ea typeface="+mn-ea"/>
                <a:cs typeface="Calibri" panose="020F0502020204030204" pitchFamily="34" charset="0"/>
              </a:rPr>
              <a:t>id_emp</a:t>
            </a:r>
            <a:r>
              <a:rPr lang="en-US" sz="1300" b="1" kern="1200" dirty="0">
                <a:solidFill>
                  <a:srgbClr val="008000"/>
                </a:solidFill>
                <a:latin typeface="Calibri" panose="020F0502020204030204" pitchFamily="34" charset="0"/>
                <a:ea typeface="+mn-ea"/>
                <a:cs typeface="Calibri" panose="020F0502020204030204" pitchFamily="34" charset="0"/>
              </a:rPr>
              <a:t> &lt;= 206 LOOP</a:t>
            </a:r>
          </a:p>
          <a:p>
            <a:pPr lvl="0" fontAlgn="base">
              <a:spcBef>
                <a:spcPct val="0"/>
              </a:spcBef>
              <a:spcAft>
                <a:spcPct val="0"/>
              </a:spcAft>
              <a:buClrTx/>
              <a:defRPr/>
            </a:pPr>
            <a:r>
              <a:rPr lang="en-US" sz="1300" b="1" kern="1200" dirty="0">
                <a:solidFill>
                  <a:srgbClr val="008000"/>
                </a:solidFill>
                <a:latin typeface="Calibri" panose="020F0502020204030204" pitchFamily="34" charset="0"/>
                <a:ea typeface="+mn-ea"/>
                <a:cs typeface="Calibri" panose="020F0502020204030204" pitchFamily="34" charset="0"/>
              </a:rPr>
              <a:t>            SELECT </a:t>
            </a:r>
            <a:r>
              <a:rPr lang="en-US" sz="1300" b="1" kern="1200" dirty="0" err="1">
                <a:solidFill>
                  <a:srgbClr val="008000"/>
                </a:solidFill>
                <a:latin typeface="Calibri" panose="020F0502020204030204" pitchFamily="34" charset="0"/>
                <a:ea typeface="+mn-ea"/>
                <a:cs typeface="Calibri" panose="020F0502020204030204" pitchFamily="34" charset="0"/>
              </a:rPr>
              <a:t>first_name</a:t>
            </a:r>
            <a:r>
              <a:rPr lang="en-US" sz="1300" b="1" kern="1200" dirty="0">
                <a:solidFill>
                  <a:srgbClr val="008000"/>
                </a:solidFill>
                <a:latin typeface="Calibri" panose="020F0502020204030204" pitchFamily="34" charset="0"/>
                <a:ea typeface="+mn-ea"/>
                <a:cs typeface="Calibri" panose="020F0502020204030204" pitchFamily="34" charset="0"/>
              </a:rPr>
              <a:t> || ' ' || </a:t>
            </a:r>
            <a:r>
              <a:rPr lang="en-US" sz="1300" b="1" kern="1200" dirty="0" err="1">
                <a:solidFill>
                  <a:srgbClr val="008000"/>
                </a:solidFill>
                <a:latin typeface="Calibri" panose="020F0502020204030204" pitchFamily="34" charset="0"/>
                <a:ea typeface="+mn-ea"/>
                <a:cs typeface="Calibri" panose="020F0502020204030204" pitchFamily="34" charset="0"/>
              </a:rPr>
              <a:t>last_name</a:t>
            </a:r>
            <a:r>
              <a:rPr lang="en-US" sz="1300" b="1" kern="1200" dirty="0">
                <a:solidFill>
                  <a:srgbClr val="008000"/>
                </a:solidFill>
                <a:latin typeface="Calibri" panose="020F0502020204030204" pitchFamily="34" charset="0"/>
                <a:ea typeface="+mn-ea"/>
                <a:cs typeface="Calibri" panose="020F0502020204030204" pitchFamily="34" charset="0"/>
              </a:rPr>
              <a:t>, </a:t>
            </a:r>
            <a:r>
              <a:rPr lang="en-US" sz="1300" b="1" kern="1200" dirty="0" err="1">
                <a:solidFill>
                  <a:srgbClr val="008000"/>
                </a:solidFill>
                <a:latin typeface="Calibri" panose="020F0502020204030204" pitchFamily="34" charset="0"/>
                <a:ea typeface="+mn-ea"/>
                <a:cs typeface="Calibri" panose="020F0502020204030204" pitchFamily="34" charset="0"/>
              </a:rPr>
              <a:t>department_id</a:t>
            </a:r>
            <a:endParaRPr lang="en-US" sz="1300" b="1" kern="1200" dirty="0">
              <a:solidFill>
                <a:srgbClr val="008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300" b="1" kern="1200" dirty="0">
                <a:solidFill>
                  <a:srgbClr val="008000"/>
                </a:solidFill>
                <a:latin typeface="Calibri" panose="020F0502020204030204" pitchFamily="34" charset="0"/>
                <a:ea typeface="+mn-ea"/>
                <a:cs typeface="Calibri" panose="020F0502020204030204" pitchFamily="34" charset="0"/>
              </a:rPr>
              <a:t>              INTO </a:t>
            </a:r>
            <a:r>
              <a:rPr lang="en-US" sz="1300" b="1" kern="1200" dirty="0" err="1">
                <a:solidFill>
                  <a:srgbClr val="008000"/>
                </a:solidFill>
                <a:latin typeface="Calibri" panose="020F0502020204030204" pitchFamily="34" charset="0"/>
                <a:ea typeface="+mn-ea"/>
                <a:cs typeface="Calibri" panose="020F0502020204030204" pitchFamily="34" charset="0"/>
              </a:rPr>
              <a:t>v_nom_emp</a:t>
            </a:r>
            <a:r>
              <a:rPr lang="en-US" sz="1300" b="1" kern="1200" dirty="0">
                <a:solidFill>
                  <a:srgbClr val="008000"/>
                </a:solidFill>
                <a:latin typeface="Calibri" panose="020F0502020204030204" pitchFamily="34" charset="0"/>
                <a:ea typeface="+mn-ea"/>
                <a:cs typeface="Calibri" panose="020F0502020204030204" pitchFamily="34" charset="0"/>
              </a:rPr>
              <a:t>, </a:t>
            </a:r>
            <a:r>
              <a:rPr lang="en-US" sz="1300" b="1" kern="1200" dirty="0" err="1">
                <a:solidFill>
                  <a:srgbClr val="008000"/>
                </a:solidFill>
                <a:latin typeface="Calibri" panose="020F0502020204030204" pitchFamily="34" charset="0"/>
                <a:ea typeface="+mn-ea"/>
                <a:cs typeface="Calibri" panose="020F0502020204030204" pitchFamily="34" charset="0"/>
              </a:rPr>
              <a:t>v_depto_emp</a:t>
            </a:r>
            <a:endParaRPr lang="en-US" sz="1300" b="1" kern="1200" dirty="0">
              <a:solidFill>
                <a:srgbClr val="008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300" b="1" kern="1200" dirty="0">
                <a:solidFill>
                  <a:srgbClr val="008000"/>
                </a:solidFill>
                <a:latin typeface="Calibri" panose="020F0502020204030204" pitchFamily="34" charset="0"/>
                <a:ea typeface="+mn-ea"/>
                <a:cs typeface="Calibri" panose="020F0502020204030204" pitchFamily="34" charset="0"/>
              </a:rPr>
              <a:t>             FROM employees</a:t>
            </a:r>
          </a:p>
          <a:p>
            <a:pPr lvl="0" fontAlgn="base">
              <a:spcBef>
                <a:spcPct val="0"/>
              </a:spcBef>
              <a:spcAft>
                <a:spcPct val="0"/>
              </a:spcAft>
              <a:buClrTx/>
              <a:defRPr/>
            </a:pPr>
            <a:r>
              <a:rPr lang="en-US" sz="1300" b="1" kern="1200" dirty="0">
                <a:solidFill>
                  <a:srgbClr val="008000"/>
                </a:solidFill>
                <a:latin typeface="Calibri" panose="020F0502020204030204" pitchFamily="34" charset="0"/>
                <a:ea typeface="+mn-ea"/>
                <a:cs typeface="Calibri" panose="020F0502020204030204" pitchFamily="34" charset="0"/>
              </a:rPr>
              <a:t>             WHERE employee_id=</a:t>
            </a:r>
            <a:r>
              <a:rPr lang="en-US" sz="1300" b="1" kern="1200" dirty="0" err="1">
                <a:solidFill>
                  <a:srgbClr val="008000"/>
                </a:solidFill>
                <a:latin typeface="Calibri" panose="020F0502020204030204" pitchFamily="34" charset="0"/>
                <a:ea typeface="+mn-ea"/>
                <a:cs typeface="Calibri" panose="020F0502020204030204" pitchFamily="34" charset="0"/>
              </a:rPr>
              <a:t>id_emp</a:t>
            </a:r>
            <a:r>
              <a:rPr lang="en-US" sz="1300" b="1" kern="1200" dirty="0">
                <a:solidFill>
                  <a:srgbClr val="008000"/>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300" b="1" kern="1200" dirty="0">
                <a:solidFill>
                  <a:srgbClr val="008000"/>
                </a:solidFill>
                <a:latin typeface="Calibri" panose="020F0502020204030204" pitchFamily="34" charset="0"/>
                <a:ea typeface="+mn-ea"/>
                <a:cs typeface="Calibri" panose="020F0502020204030204" pitchFamily="34" charset="0"/>
              </a:rPr>
              <a:t>             IF </a:t>
            </a:r>
            <a:r>
              <a:rPr lang="en-US" sz="1300" b="1" kern="1200" dirty="0" err="1">
                <a:solidFill>
                  <a:srgbClr val="008000"/>
                </a:solidFill>
                <a:latin typeface="Calibri" panose="020F0502020204030204" pitchFamily="34" charset="0"/>
                <a:ea typeface="+mn-ea"/>
                <a:cs typeface="Calibri" panose="020F0502020204030204" pitchFamily="34" charset="0"/>
              </a:rPr>
              <a:t>v_iddep_min</a:t>
            </a:r>
            <a:r>
              <a:rPr lang="en-US" sz="1300" b="1" kern="1200" dirty="0">
                <a:solidFill>
                  <a:srgbClr val="008000"/>
                </a:solidFill>
                <a:latin typeface="Calibri" panose="020F0502020204030204" pitchFamily="34" charset="0"/>
                <a:ea typeface="+mn-ea"/>
                <a:cs typeface="Calibri" panose="020F0502020204030204" pitchFamily="34" charset="0"/>
              </a:rPr>
              <a:t> = </a:t>
            </a:r>
            <a:r>
              <a:rPr lang="en-US" sz="1300" b="1" kern="1200" dirty="0" err="1">
                <a:solidFill>
                  <a:srgbClr val="008000"/>
                </a:solidFill>
                <a:latin typeface="Calibri" panose="020F0502020204030204" pitchFamily="34" charset="0"/>
                <a:ea typeface="+mn-ea"/>
                <a:cs typeface="Calibri" panose="020F0502020204030204" pitchFamily="34" charset="0"/>
              </a:rPr>
              <a:t>v_depto_emp</a:t>
            </a:r>
            <a:r>
              <a:rPr lang="en-US" sz="1300" b="1" kern="1200" dirty="0">
                <a:solidFill>
                  <a:srgbClr val="008000"/>
                </a:solidFill>
                <a:latin typeface="Calibri" panose="020F0502020204030204" pitchFamily="34" charset="0"/>
                <a:ea typeface="+mn-ea"/>
                <a:cs typeface="Calibri" panose="020F0502020204030204" pitchFamily="34" charset="0"/>
              </a:rPr>
              <a:t> THEN</a:t>
            </a:r>
          </a:p>
          <a:p>
            <a:pPr lvl="0" fontAlgn="base">
              <a:spcBef>
                <a:spcPct val="0"/>
              </a:spcBef>
              <a:spcAft>
                <a:spcPct val="0"/>
              </a:spcAft>
              <a:buClrTx/>
              <a:defRPr/>
            </a:pPr>
            <a:r>
              <a:rPr lang="en-US" sz="1300" b="1" kern="1200" dirty="0">
                <a:solidFill>
                  <a:srgbClr val="008000"/>
                </a:solidFill>
                <a:latin typeface="Calibri" panose="020F0502020204030204" pitchFamily="34" charset="0"/>
                <a:ea typeface="+mn-ea"/>
                <a:cs typeface="Calibri" panose="020F0502020204030204" pitchFamily="34" charset="0"/>
              </a:rPr>
              <a:t>                DBMS_OUTPUT.PUT_LINE('      ' || </a:t>
            </a:r>
            <a:r>
              <a:rPr lang="en-US" sz="1300" b="1" kern="1200" dirty="0" err="1">
                <a:solidFill>
                  <a:srgbClr val="008000"/>
                </a:solidFill>
                <a:latin typeface="Calibri" panose="020F0502020204030204" pitchFamily="34" charset="0"/>
                <a:ea typeface="+mn-ea"/>
                <a:cs typeface="Calibri" panose="020F0502020204030204" pitchFamily="34" charset="0"/>
              </a:rPr>
              <a:t>v_nom_emp</a:t>
            </a:r>
            <a:r>
              <a:rPr lang="en-US" sz="1300" b="1" kern="1200" dirty="0">
                <a:solidFill>
                  <a:srgbClr val="008000"/>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300" b="1" kern="1200" dirty="0">
                <a:solidFill>
                  <a:srgbClr val="008000"/>
                </a:solidFill>
                <a:latin typeface="Calibri" panose="020F0502020204030204" pitchFamily="34" charset="0"/>
                <a:ea typeface="+mn-ea"/>
                <a:cs typeface="Calibri" panose="020F0502020204030204" pitchFamily="34" charset="0"/>
              </a:rPr>
              <a:t>             END IF;</a:t>
            </a:r>
          </a:p>
          <a:p>
            <a:pPr lvl="0" fontAlgn="base">
              <a:spcBef>
                <a:spcPct val="0"/>
              </a:spcBef>
              <a:spcAft>
                <a:spcPct val="0"/>
              </a:spcAft>
              <a:buClrTx/>
              <a:defRPr/>
            </a:pPr>
            <a:r>
              <a:rPr lang="en-US" sz="1300" b="1" kern="1200" dirty="0">
                <a:solidFill>
                  <a:srgbClr val="008000"/>
                </a:solidFill>
                <a:latin typeface="Calibri" panose="020F0502020204030204" pitchFamily="34" charset="0"/>
                <a:ea typeface="+mn-ea"/>
                <a:cs typeface="Calibri" panose="020F0502020204030204" pitchFamily="34" charset="0"/>
              </a:rPr>
              <a:t>             </a:t>
            </a:r>
            <a:r>
              <a:rPr lang="en-US" sz="1300" b="1" kern="1200" dirty="0" err="1">
                <a:solidFill>
                  <a:srgbClr val="008000"/>
                </a:solidFill>
                <a:latin typeface="Calibri" panose="020F0502020204030204" pitchFamily="34" charset="0"/>
                <a:ea typeface="+mn-ea"/>
                <a:cs typeface="Calibri" panose="020F0502020204030204" pitchFamily="34" charset="0"/>
              </a:rPr>
              <a:t>id_emp</a:t>
            </a:r>
            <a:r>
              <a:rPr lang="en-US" sz="1300" b="1" kern="1200" dirty="0">
                <a:solidFill>
                  <a:srgbClr val="008000"/>
                </a:solidFill>
                <a:latin typeface="Calibri" panose="020F0502020204030204" pitchFamily="34" charset="0"/>
                <a:ea typeface="+mn-ea"/>
                <a:cs typeface="Calibri" panose="020F0502020204030204" pitchFamily="34" charset="0"/>
              </a:rPr>
              <a:t>:=id_emp+1;</a:t>
            </a:r>
          </a:p>
          <a:p>
            <a:pPr lvl="0" fontAlgn="base">
              <a:spcBef>
                <a:spcPct val="0"/>
              </a:spcBef>
              <a:spcAft>
                <a:spcPct val="0"/>
              </a:spcAft>
              <a:buClrTx/>
              <a:defRPr/>
            </a:pPr>
            <a:r>
              <a:rPr lang="en-US" sz="1300" b="1" kern="1200" dirty="0">
                <a:solidFill>
                  <a:srgbClr val="008000"/>
                </a:solidFill>
                <a:latin typeface="Calibri" panose="020F0502020204030204" pitchFamily="34" charset="0"/>
                <a:ea typeface="+mn-ea"/>
                <a:cs typeface="Calibri" panose="020F0502020204030204" pitchFamily="34" charset="0"/>
              </a:rPr>
              <a:t>         END LOOP;</a:t>
            </a:r>
          </a:p>
          <a:p>
            <a:pPr lvl="0" fontAlgn="base">
              <a:spcBef>
                <a:spcPct val="0"/>
              </a:spcBef>
              <a:spcAft>
                <a:spcPct val="0"/>
              </a:spcAft>
              <a:buClrTx/>
              <a:defRPr/>
            </a:pPr>
            <a:r>
              <a:rPr lang="en-US" sz="1300" b="1" kern="1200" dirty="0">
                <a:latin typeface="Calibri" panose="020F0502020204030204" pitchFamily="34" charset="0"/>
                <a:ea typeface="+mn-ea"/>
                <a:cs typeface="Calibri" panose="020F0502020204030204" pitchFamily="34" charset="0"/>
              </a:rPr>
              <a:t>        </a:t>
            </a:r>
            <a:r>
              <a:rPr lang="en-US" sz="1300" b="1" kern="1200" dirty="0">
                <a:solidFill>
                  <a:srgbClr val="C00000"/>
                </a:solidFill>
                <a:latin typeface="Calibri" panose="020F0502020204030204" pitchFamily="34" charset="0"/>
                <a:ea typeface="+mn-ea"/>
                <a:cs typeface="Calibri" panose="020F0502020204030204" pitchFamily="34" charset="0"/>
              </a:rPr>
              <a:t>DBMS_OUTPUT.PUT_LINE('--------------------------------------------');</a:t>
            </a:r>
          </a:p>
          <a:p>
            <a:pPr lvl="0" fontAlgn="base">
              <a:spcBef>
                <a:spcPct val="0"/>
              </a:spcBef>
              <a:spcAft>
                <a:spcPct val="0"/>
              </a:spcAft>
              <a:buClrTx/>
              <a:defRPr/>
            </a:pPr>
            <a:r>
              <a:rPr lang="en-US" sz="1300" b="1" kern="1200" dirty="0">
                <a:solidFill>
                  <a:srgbClr val="C00000"/>
                </a:solidFill>
                <a:latin typeface="Calibri" panose="020F0502020204030204" pitchFamily="34" charset="0"/>
                <a:ea typeface="+mn-ea"/>
                <a:cs typeface="Calibri" panose="020F0502020204030204" pitchFamily="34" charset="0"/>
              </a:rPr>
              <a:t>        </a:t>
            </a:r>
            <a:r>
              <a:rPr lang="en-US" sz="1300" b="1" kern="1200" dirty="0" err="1">
                <a:solidFill>
                  <a:srgbClr val="C00000"/>
                </a:solidFill>
                <a:latin typeface="Calibri" panose="020F0502020204030204" pitchFamily="34" charset="0"/>
                <a:ea typeface="+mn-ea"/>
                <a:cs typeface="Calibri" panose="020F0502020204030204" pitchFamily="34" charset="0"/>
              </a:rPr>
              <a:t>v_iddep_min</a:t>
            </a:r>
            <a:r>
              <a:rPr lang="en-US" sz="1300" b="1" kern="1200" dirty="0">
                <a:solidFill>
                  <a:srgbClr val="C00000"/>
                </a:solidFill>
                <a:latin typeface="Calibri" panose="020F0502020204030204" pitchFamily="34" charset="0"/>
                <a:ea typeface="+mn-ea"/>
                <a:cs typeface="Calibri" panose="020F0502020204030204" pitchFamily="34" charset="0"/>
              </a:rPr>
              <a:t>:=v_iddep_min+10;</a:t>
            </a:r>
          </a:p>
          <a:p>
            <a:pPr lvl="0" fontAlgn="base">
              <a:spcBef>
                <a:spcPct val="0"/>
              </a:spcBef>
              <a:spcAft>
                <a:spcPct val="0"/>
              </a:spcAft>
              <a:buClrTx/>
              <a:defRPr/>
            </a:pPr>
            <a:r>
              <a:rPr lang="en-US" sz="1300" b="1" kern="1200" dirty="0">
                <a:solidFill>
                  <a:srgbClr val="C00000"/>
                </a:solidFill>
                <a:latin typeface="Calibri" panose="020F0502020204030204" pitchFamily="34" charset="0"/>
                <a:ea typeface="+mn-ea"/>
                <a:cs typeface="Calibri" panose="020F0502020204030204" pitchFamily="34" charset="0"/>
              </a:rPr>
              <a:t>    END LOOP;</a:t>
            </a:r>
          </a:p>
          <a:p>
            <a:pPr lvl="0" fontAlgn="base">
              <a:spcBef>
                <a:spcPct val="0"/>
              </a:spcBef>
              <a:spcAft>
                <a:spcPct val="0"/>
              </a:spcAft>
              <a:buClrTx/>
              <a:defRPr/>
            </a:pPr>
            <a:r>
              <a:rPr lang="en-US" sz="1300" b="1" kern="1200" dirty="0">
                <a:latin typeface="Calibri" panose="020F0502020204030204" pitchFamily="34" charset="0"/>
                <a:ea typeface="+mn-ea"/>
                <a:cs typeface="Calibri" panose="020F0502020204030204" pitchFamily="34" charset="0"/>
              </a:rPr>
              <a:t>  END;</a:t>
            </a:r>
            <a:endParaRPr kumimoji="0" lang="es-MX" sz="13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13" name="Imagen 12">
            <a:extLst>
              <a:ext uri="{FF2B5EF4-FFF2-40B4-BE49-F238E27FC236}">
                <a16:creationId xmlns:a16="http://schemas.microsoft.com/office/drawing/2014/main" id="{821D837F-3584-4422-91E6-B87568BCE9EA}"/>
              </a:ext>
            </a:extLst>
          </p:cNvPr>
          <p:cNvPicPr>
            <a:picLocks noChangeAspect="1"/>
          </p:cNvPicPr>
          <p:nvPr/>
        </p:nvPicPr>
        <p:blipFill>
          <a:blip r:embed="rId3"/>
          <a:stretch>
            <a:fillRect/>
          </a:stretch>
        </p:blipFill>
        <p:spPr>
          <a:xfrm>
            <a:off x="6096000" y="1339558"/>
            <a:ext cx="3048000" cy="5186387"/>
          </a:xfrm>
          <a:prstGeom prst="rect">
            <a:avLst/>
          </a:prstGeom>
        </p:spPr>
      </p:pic>
    </p:spTree>
    <p:extLst>
      <p:ext uri="{BB962C8B-B14F-4D97-AF65-F5344CB8AC3E}">
        <p14:creationId xmlns:p14="http://schemas.microsoft.com/office/powerpoint/2010/main" val="3712997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22</a:t>
            </a:fld>
            <a:endParaRPr lang="en-US"/>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Resumen de la Clase</a:t>
            </a:r>
          </a:p>
        </p:txBody>
      </p:sp>
      <p:sp>
        <p:nvSpPr>
          <p:cNvPr id="7" name="Marcador de texto 8">
            <a:extLst>
              <a:ext uri="{FF2B5EF4-FFF2-40B4-BE49-F238E27FC236}">
                <a16:creationId xmlns:a16="http://schemas.microsoft.com/office/drawing/2014/main" id="{4CC22019-054D-4891-A5BF-AC0564C4D8AF}"/>
              </a:ext>
            </a:extLst>
          </p:cNvPr>
          <p:cNvSpPr>
            <a:spLocks noGrp="1"/>
          </p:cNvSpPr>
          <p:nvPr>
            <p:ph type="body" sz="quarter" idx="11"/>
          </p:nvPr>
        </p:nvSpPr>
        <p:spPr>
          <a:xfrm>
            <a:off x="560387" y="1555302"/>
            <a:ext cx="8023225" cy="4486275"/>
          </a:xfrm>
        </p:spPr>
        <p:txBody>
          <a:bodyPr>
            <a:noAutofit/>
          </a:bodyPr>
          <a:lstStyle/>
          <a:p>
            <a:pPr marL="393700" indent="-342900" algn="just">
              <a:buFont typeface="Arial" panose="020B0604020202020204" pitchFamily="34" charset="0"/>
              <a:buChar char="•"/>
            </a:pPr>
            <a:r>
              <a:rPr lang="es-MX" sz="2200" dirty="0"/>
              <a:t>Se explicó qué es una Estructura de Iteración o LOOP.</a:t>
            </a:r>
          </a:p>
          <a:p>
            <a:pPr marL="393700" indent="-342900" algn="just">
              <a:buFont typeface="Arial" panose="020B0604020202020204" pitchFamily="34" charset="0"/>
              <a:buChar char="•"/>
            </a:pPr>
            <a:r>
              <a:rPr lang="es-MX" sz="2200" dirty="0"/>
              <a:t>Se describieron los tipos de LOOP que se pueden usar en bloques PL/SQL.</a:t>
            </a:r>
          </a:p>
          <a:p>
            <a:pPr marL="393700" indent="-342900" algn="just">
              <a:buFont typeface="Arial" panose="020B0604020202020204" pitchFamily="34" charset="0"/>
              <a:buChar char="•"/>
            </a:pPr>
            <a:r>
              <a:rPr lang="es-MX" sz="2200" dirty="0"/>
              <a:t>Se explicó cómo construir Estructuras de Iteración usando LOOP básico.</a:t>
            </a:r>
          </a:p>
          <a:p>
            <a:pPr marL="393700" indent="-342900" algn="just">
              <a:buFont typeface="Arial" panose="020B0604020202020204" pitchFamily="34" charset="0"/>
              <a:buChar char="•"/>
            </a:pPr>
            <a:r>
              <a:rPr lang="es-MX" sz="2200" dirty="0"/>
              <a:t>Se explicó cómo construir Estructuras de Iteración usando WHILE LOOP</a:t>
            </a:r>
          </a:p>
          <a:p>
            <a:pPr marL="393700" indent="-342900" algn="just">
              <a:buFont typeface="Arial" panose="020B0604020202020204" pitchFamily="34" charset="0"/>
              <a:buChar char="•"/>
            </a:pPr>
            <a:r>
              <a:rPr lang="es-MX" sz="2200" dirty="0"/>
              <a:t>Se explicó cómo construir Estructuras de Iteración usando FOR LOOP.</a:t>
            </a:r>
          </a:p>
          <a:p>
            <a:pPr marL="393700" indent="-342900" algn="just">
              <a:buFont typeface="Arial" panose="020B0604020202020204" pitchFamily="34" charset="0"/>
              <a:buChar char="•"/>
            </a:pPr>
            <a:r>
              <a:rPr lang="es-MX" sz="2200" dirty="0"/>
              <a:t>Se explicó cómo trabajar con </a:t>
            </a:r>
            <a:r>
              <a:rPr lang="es-MX" sz="2200" dirty="0" err="1"/>
              <a:t>LOOPs</a:t>
            </a:r>
            <a:r>
              <a:rPr lang="es-MX" sz="2200" dirty="0"/>
              <a:t> Anidados.</a:t>
            </a:r>
          </a:p>
        </p:txBody>
      </p:sp>
    </p:spTree>
    <p:extLst>
      <p:ext uri="{BB962C8B-B14F-4D97-AF65-F5344CB8AC3E}">
        <p14:creationId xmlns:p14="http://schemas.microsoft.com/office/powerpoint/2010/main" val="540675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3</a:t>
            </a:fld>
            <a:endParaRPr lang="en-US"/>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Objetivos de la Clase</a:t>
            </a:r>
          </a:p>
        </p:txBody>
      </p:sp>
      <p:sp>
        <p:nvSpPr>
          <p:cNvPr id="9"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408341"/>
            <a:ext cx="8023225" cy="4486275"/>
          </a:xfrm>
        </p:spPr>
        <p:txBody>
          <a:bodyPr>
            <a:noAutofit/>
          </a:bodyPr>
          <a:lstStyle/>
          <a:p>
            <a:pPr marL="393700" indent="-342900" algn="just">
              <a:buFont typeface="Arial" panose="020B0604020202020204" pitchFamily="34" charset="0"/>
              <a:buChar char="•"/>
            </a:pPr>
            <a:r>
              <a:rPr lang="es-MX" sz="2200" dirty="0"/>
              <a:t>Qué es una Estructura de Iteración o LOOP.</a:t>
            </a:r>
          </a:p>
          <a:p>
            <a:pPr marL="393700" indent="-342900" algn="just">
              <a:buFont typeface="Arial" panose="020B0604020202020204" pitchFamily="34" charset="0"/>
              <a:buChar char="•"/>
            </a:pPr>
            <a:r>
              <a:rPr lang="es-MX" sz="2200" dirty="0"/>
              <a:t>Tipos de LOOP que se pueden usar en bloques PL/SQL.</a:t>
            </a:r>
          </a:p>
          <a:p>
            <a:pPr marL="393700" indent="-342900" algn="just">
              <a:buFont typeface="Arial" panose="020B0604020202020204" pitchFamily="34" charset="0"/>
              <a:buChar char="•"/>
            </a:pPr>
            <a:r>
              <a:rPr lang="es-MX" sz="2200" dirty="0"/>
              <a:t>Cómo construir Estructuras de Iteración usando LOOP básico.</a:t>
            </a:r>
          </a:p>
          <a:p>
            <a:pPr marL="393700" indent="-342900" algn="just">
              <a:buFont typeface="Arial" panose="020B0604020202020204" pitchFamily="34" charset="0"/>
              <a:buChar char="•"/>
            </a:pPr>
            <a:r>
              <a:rPr lang="es-MX" sz="2200" dirty="0"/>
              <a:t> Cómo construir Estructuras de Iteración usando WHILE LOOP</a:t>
            </a:r>
          </a:p>
          <a:p>
            <a:pPr marL="393700" indent="-342900" algn="just">
              <a:buFont typeface="Arial" panose="020B0604020202020204" pitchFamily="34" charset="0"/>
              <a:buChar char="•"/>
            </a:pPr>
            <a:r>
              <a:rPr lang="es-MX" sz="2200" dirty="0"/>
              <a:t>Cómo construir Estructuras de Iteración usando FOR LOOP.</a:t>
            </a:r>
          </a:p>
          <a:p>
            <a:pPr marL="393700" indent="-342900" algn="just">
              <a:buFont typeface="Arial" panose="020B0604020202020204" pitchFamily="34" charset="0"/>
              <a:buChar char="•"/>
            </a:pPr>
            <a:r>
              <a:rPr lang="es-MX" sz="2200" dirty="0"/>
              <a:t>Cómo trabajar con </a:t>
            </a:r>
            <a:r>
              <a:rPr lang="es-MX" sz="2200" dirty="0" err="1"/>
              <a:t>LOOPs</a:t>
            </a:r>
            <a:r>
              <a:rPr lang="es-MX" sz="2200" dirty="0"/>
              <a:t> Anidados.</a:t>
            </a:r>
          </a:p>
        </p:txBody>
      </p:sp>
    </p:spTree>
    <p:extLst>
      <p:ext uri="{BB962C8B-B14F-4D97-AF65-F5344CB8AC3E}">
        <p14:creationId xmlns:p14="http://schemas.microsoft.com/office/powerpoint/2010/main" val="1994146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04575" y="3677629"/>
            <a:ext cx="5995800" cy="1560800"/>
          </a:xfrm>
          <a:prstGeom prst="rect">
            <a:avLst/>
          </a:prstGeom>
        </p:spPr>
        <p:txBody>
          <a:bodyPr spcFirstLastPara="1" wrap="square" lIns="91425" tIns="45700" rIns="91425" bIns="45700" anchor="ctr" anchorCtr="0">
            <a:noAutofit/>
          </a:bodyPr>
          <a:lstStyle/>
          <a:p>
            <a:pPr lvl="0"/>
            <a:r>
              <a:rPr lang="es-ES_tradnl" sz="4800" b="1" dirty="0" err="1"/>
              <a:t>LOOPs</a:t>
            </a:r>
            <a:r>
              <a:rPr lang="es-ES_tradnl" sz="4800" b="1" dirty="0"/>
              <a:t> en bloques PL/SQL</a:t>
            </a:r>
            <a:endParaRPr sz="4800" b="1" dirty="0"/>
          </a:p>
        </p:txBody>
      </p:sp>
      <p:pic>
        <p:nvPicPr>
          <p:cNvPr id="4" name="Imagen 3">
            <a:extLst>
              <a:ext uri="{FF2B5EF4-FFF2-40B4-BE49-F238E27FC236}">
                <a16:creationId xmlns:a16="http://schemas.microsoft.com/office/drawing/2014/main" id="{595B8594-4A99-4E38-B772-2C769E618C1C}"/>
              </a:ext>
            </a:extLst>
          </p:cNvPr>
          <p:cNvPicPr>
            <a:picLocks noChangeAspect="1"/>
          </p:cNvPicPr>
          <p:nvPr/>
        </p:nvPicPr>
        <p:blipFill>
          <a:blip r:embed="rId3"/>
          <a:stretch>
            <a:fillRect/>
          </a:stretch>
        </p:blipFill>
        <p:spPr>
          <a:xfrm>
            <a:off x="133436" y="6047803"/>
            <a:ext cx="8877127" cy="6080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LOOP o Bucle Iterativo</a:t>
            </a:r>
          </a:p>
        </p:txBody>
      </p:sp>
      <p:sp>
        <p:nvSpPr>
          <p:cNvPr id="7" name="Elipse 6">
            <a:extLst>
              <a:ext uri="{FF2B5EF4-FFF2-40B4-BE49-F238E27FC236}">
                <a16:creationId xmlns:a16="http://schemas.microsoft.com/office/drawing/2014/main" id="{D7138800-79A0-4DD9-B85B-334A39D8E41B}"/>
              </a:ext>
            </a:extLst>
          </p:cNvPr>
          <p:cNvSpPr/>
          <p:nvPr/>
        </p:nvSpPr>
        <p:spPr>
          <a:xfrm>
            <a:off x="284824" y="1225873"/>
            <a:ext cx="2376000" cy="2196000"/>
          </a:xfrm>
          <a:prstGeom prst="ellipse">
            <a:avLst/>
          </a:prstGeom>
          <a:solidFill>
            <a:srgbClr val="7D983A"/>
          </a:solidFill>
          <a:ln w="38100" cap="flat" cmpd="sng" algn="ctr">
            <a:solidFill>
              <a:sysClr val="window" lastClr="FFFFFF"/>
            </a:solidFill>
            <a:prstDash val="solid"/>
          </a:ln>
          <a:effectLst>
            <a:outerShdw blurRad="50800" dist="38100" dir="2700000" algn="tl" rotWithShape="0">
              <a:prstClr val="black">
                <a:alpha val="40000"/>
              </a:prstClr>
            </a:outerShdw>
          </a:effectLst>
        </p:spPr>
        <p:txBody>
          <a:bodyPr lIns="0" tIns="0" rIns="0" bIns="0" anchor="ctr" anchorCtr="1"/>
          <a:lstStyle/>
          <a:p>
            <a:pPr lvl="0" algn="ctr" fontAlgn="base">
              <a:spcBef>
                <a:spcPct val="0"/>
              </a:spcBef>
              <a:spcAft>
                <a:spcPct val="0"/>
              </a:spcAft>
              <a:buClrTx/>
              <a:defRPr/>
            </a:pPr>
            <a:r>
              <a:rPr lang="es-CL" sz="1600" b="1" dirty="0">
                <a:solidFill>
                  <a:srgbClr val="FFFFFF"/>
                </a:solidFill>
                <a:latin typeface="Calibri" panose="020F0502020204030204" pitchFamily="34" charset="0"/>
                <a:cs typeface="Calibri" panose="020F0502020204030204" pitchFamily="34" charset="0"/>
              </a:rPr>
              <a:t>Repiten una sentencia o secuencia de sentencias un número específico de veces </a:t>
            </a:r>
          </a:p>
        </p:txBody>
      </p:sp>
      <p:sp>
        <p:nvSpPr>
          <p:cNvPr id="8" name="Elipse 7">
            <a:extLst>
              <a:ext uri="{FF2B5EF4-FFF2-40B4-BE49-F238E27FC236}">
                <a16:creationId xmlns:a16="http://schemas.microsoft.com/office/drawing/2014/main" id="{BD31FC1E-14A1-46E4-85D9-78843C09FA03}"/>
              </a:ext>
            </a:extLst>
          </p:cNvPr>
          <p:cNvSpPr/>
          <p:nvPr/>
        </p:nvSpPr>
        <p:spPr>
          <a:xfrm>
            <a:off x="6528086" y="4214001"/>
            <a:ext cx="2376000" cy="2196000"/>
          </a:xfrm>
          <a:prstGeom prst="ellipse">
            <a:avLst/>
          </a:prstGeom>
          <a:solidFill>
            <a:srgbClr val="A50021"/>
          </a:solidFill>
          <a:ln w="38100" cap="flat" cmpd="sng" algn="ctr">
            <a:solidFill>
              <a:sysClr val="window" lastClr="FFFFFF"/>
            </a:solidFill>
            <a:prstDash val="solid"/>
          </a:ln>
          <a:effectLst>
            <a:outerShdw blurRad="50800" dist="38100" dir="2700000" algn="tl" rotWithShape="0">
              <a:prstClr val="black">
                <a:alpha val="40000"/>
              </a:prstClr>
            </a:outerShdw>
          </a:effectLst>
        </p:spPr>
        <p:txBody>
          <a:bodyPr lIns="0" tIns="0" rIns="0" bIns="0" anchor="ctr" anchorCtr="1"/>
          <a:lstStyle/>
          <a:p>
            <a:pPr lvl="0" algn="ctr" fontAlgn="base">
              <a:spcBef>
                <a:spcPct val="0"/>
              </a:spcBef>
              <a:spcAft>
                <a:spcPct val="0"/>
              </a:spcAft>
              <a:buClrTx/>
              <a:defRPr/>
            </a:pPr>
            <a:r>
              <a:rPr lang="es-CL" sz="1600" b="1" dirty="0">
                <a:solidFill>
                  <a:srgbClr val="FFFFFF"/>
                </a:solidFill>
                <a:latin typeface="Calibri" panose="020F0502020204030204" pitchFamily="34" charset="0"/>
                <a:cs typeface="Calibri" panose="020F0502020204030204" pitchFamily="34" charset="0"/>
              </a:rPr>
              <a:t>Se usan principalmente para ejecutar sentencias en forma repetitiva hasta que se cumpla una condición de </a:t>
            </a:r>
          </a:p>
          <a:p>
            <a:pPr lvl="0" algn="ctr" fontAlgn="base">
              <a:spcBef>
                <a:spcPct val="0"/>
              </a:spcBef>
              <a:spcAft>
                <a:spcPct val="0"/>
              </a:spcAft>
              <a:buClrTx/>
              <a:defRPr/>
            </a:pPr>
            <a:r>
              <a:rPr lang="es-CL" sz="1600" b="1" dirty="0">
                <a:solidFill>
                  <a:srgbClr val="FFFFFF"/>
                </a:solidFill>
                <a:latin typeface="Calibri" panose="020F0502020204030204" pitchFamily="34" charset="0"/>
                <a:cs typeface="Calibri" panose="020F0502020204030204" pitchFamily="34" charset="0"/>
              </a:rPr>
              <a:t>salida</a:t>
            </a:r>
          </a:p>
        </p:txBody>
      </p:sp>
      <p:pic>
        <p:nvPicPr>
          <p:cNvPr id="10" name="Imagen 9">
            <a:extLst>
              <a:ext uri="{FF2B5EF4-FFF2-40B4-BE49-F238E27FC236}">
                <a16:creationId xmlns:a16="http://schemas.microsoft.com/office/drawing/2014/main" id="{3E249B72-69BB-4EF1-9D49-3508F12EC440}"/>
              </a:ext>
            </a:extLst>
          </p:cNvPr>
          <p:cNvPicPr>
            <a:picLocks noChangeAspect="1"/>
          </p:cNvPicPr>
          <p:nvPr/>
        </p:nvPicPr>
        <p:blipFill>
          <a:blip r:embed="rId3"/>
          <a:stretch>
            <a:fillRect/>
          </a:stretch>
        </p:blipFill>
        <p:spPr>
          <a:xfrm>
            <a:off x="2834842" y="1225872"/>
            <a:ext cx="4693440" cy="5632127"/>
          </a:xfrm>
          <a:prstGeom prst="rect">
            <a:avLst/>
          </a:prstGeom>
        </p:spPr>
      </p:pic>
    </p:spTree>
    <p:extLst>
      <p:ext uri="{BB962C8B-B14F-4D97-AF65-F5344CB8AC3E}">
        <p14:creationId xmlns:p14="http://schemas.microsoft.com/office/powerpoint/2010/main" val="1669546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err="1">
                <a:solidFill>
                  <a:prstClr val="white"/>
                </a:solidFill>
                <a:latin typeface="Calibri"/>
              </a:rPr>
              <a:t>Loops</a:t>
            </a:r>
            <a:r>
              <a:rPr lang="es-CL" sz="2800" b="1" dirty="0">
                <a:solidFill>
                  <a:prstClr val="white"/>
                </a:solidFill>
                <a:latin typeface="Calibri"/>
              </a:rPr>
              <a:t> o Bucles Iterativos</a:t>
            </a:r>
          </a:p>
        </p:txBody>
      </p:sp>
      <p:pic>
        <p:nvPicPr>
          <p:cNvPr id="2" name="Imagen 1">
            <a:extLst>
              <a:ext uri="{FF2B5EF4-FFF2-40B4-BE49-F238E27FC236}">
                <a16:creationId xmlns:a16="http://schemas.microsoft.com/office/drawing/2014/main" id="{3DC3AB70-38D1-4F9E-B246-C816E7E5CA9B}"/>
              </a:ext>
            </a:extLst>
          </p:cNvPr>
          <p:cNvPicPr>
            <a:picLocks noChangeAspect="1"/>
          </p:cNvPicPr>
          <p:nvPr/>
        </p:nvPicPr>
        <p:blipFill>
          <a:blip r:embed="rId3"/>
          <a:stretch>
            <a:fillRect/>
          </a:stretch>
        </p:blipFill>
        <p:spPr>
          <a:xfrm>
            <a:off x="1694438" y="1482867"/>
            <a:ext cx="5755123" cy="4676037"/>
          </a:xfrm>
          <a:prstGeom prst="rect">
            <a:avLst/>
          </a:prstGeom>
        </p:spPr>
      </p:pic>
    </p:spTree>
    <p:extLst>
      <p:ext uri="{BB962C8B-B14F-4D97-AF65-F5344CB8AC3E}">
        <p14:creationId xmlns:p14="http://schemas.microsoft.com/office/powerpoint/2010/main" val="3927815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t>LOOP Simple</a:t>
            </a:r>
            <a:endParaRPr lang="es-CL" sz="2800" b="1" dirty="0">
              <a:solidFill>
                <a:prstClr val="white"/>
              </a:solidFill>
              <a:latin typeface="Calibri"/>
            </a:endParaRPr>
          </a:p>
        </p:txBody>
      </p:sp>
      <p:sp>
        <p:nvSpPr>
          <p:cNvPr id="4" name="Rectangle 3">
            <a:extLst>
              <a:ext uri="{FF2B5EF4-FFF2-40B4-BE49-F238E27FC236}">
                <a16:creationId xmlns:a16="http://schemas.microsoft.com/office/drawing/2014/main" id="{E043400A-34E5-4BA3-9E8F-AFE11456108D}"/>
              </a:ext>
            </a:extLst>
          </p:cNvPr>
          <p:cNvSpPr txBox="1">
            <a:spLocks noChangeArrowheads="1"/>
          </p:cNvSpPr>
          <p:nvPr/>
        </p:nvSpPr>
        <p:spPr bwMode="auto">
          <a:xfrm>
            <a:off x="611188" y="1172320"/>
            <a:ext cx="7848600" cy="407988"/>
          </a:xfrm>
          <a:prstGeom prst="rect">
            <a:avLst/>
          </a:prstGeom>
          <a:noFill/>
          <a:ln w="9525">
            <a:noFill/>
            <a:miter lim="800000"/>
            <a:headEnd/>
            <a:tailEnd/>
          </a:ln>
        </p:spPr>
        <p:txBody>
          <a:bodyPr/>
          <a:lstStyle/>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6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5" name="Text Box 5">
            <a:extLst>
              <a:ext uri="{FF2B5EF4-FFF2-40B4-BE49-F238E27FC236}">
                <a16:creationId xmlns:a16="http://schemas.microsoft.com/office/drawing/2014/main" id="{9DA6495E-A08A-41D9-93F1-4D93B90A6AA1}"/>
              </a:ext>
            </a:extLst>
          </p:cNvPr>
          <p:cNvSpPr txBox="1">
            <a:spLocks noChangeArrowheads="1"/>
          </p:cNvSpPr>
          <p:nvPr/>
        </p:nvSpPr>
        <p:spPr bwMode="auto">
          <a:xfrm>
            <a:off x="1301836" y="4194969"/>
            <a:ext cx="5930308" cy="132343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rPr>
              <a:t>LOOP                      </a:t>
            </a:r>
          </a:p>
          <a:p>
            <a:pPr>
              <a:defRPr/>
            </a:pPr>
            <a:r>
              <a:rPr lang="en-US" sz="1600" b="1" dirty="0">
                <a:latin typeface="Calibri" panose="020F0502020204030204" pitchFamily="34" charset="0"/>
              </a:rPr>
              <a:t>    </a:t>
            </a:r>
            <a:r>
              <a:rPr lang="en-US" sz="1600" b="1" i="1" dirty="0" err="1">
                <a:latin typeface="Calibri" panose="020F0502020204030204" pitchFamily="34" charset="0"/>
              </a:rPr>
              <a:t>sentenciaN</a:t>
            </a:r>
            <a:r>
              <a:rPr lang="en-US" sz="1600" b="1" dirty="0">
                <a:latin typeface="Calibri" panose="020F0502020204030204" pitchFamily="34" charset="0"/>
              </a:rPr>
              <a:t>;</a:t>
            </a:r>
          </a:p>
          <a:p>
            <a:pPr>
              <a:defRPr/>
            </a:pPr>
            <a:r>
              <a:rPr lang="en-US" sz="1600" b="1" dirty="0">
                <a:latin typeface="Calibri" panose="020F0502020204030204" pitchFamily="34" charset="0"/>
              </a:rPr>
              <a:t>EXIT [WHEN </a:t>
            </a:r>
            <a:r>
              <a:rPr lang="en-US" sz="1600" b="1" i="1" dirty="0" err="1">
                <a:latin typeface="Calibri" panose="020F0502020204030204" pitchFamily="34" charset="0"/>
              </a:rPr>
              <a:t>condición</a:t>
            </a:r>
            <a:r>
              <a:rPr lang="en-US" sz="1600" b="1" dirty="0">
                <a:latin typeface="Calibri" panose="020F0502020204030204" pitchFamily="34" charset="0"/>
              </a:rPr>
              <a:t>];</a:t>
            </a:r>
          </a:p>
          <a:p>
            <a:pPr>
              <a:defRPr/>
            </a:pPr>
            <a:r>
              <a:rPr lang="en-US" sz="1600" b="1" dirty="0">
                <a:latin typeface="Calibri" panose="020F0502020204030204" pitchFamily="34" charset="0"/>
              </a:rPr>
              <a:t>END LOOP;</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6" name="Rectángulo redondeado 4">
            <a:extLst>
              <a:ext uri="{FF2B5EF4-FFF2-40B4-BE49-F238E27FC236}">
                <a16:creationId xmlns:a16="http://schemas.microsoft.com/office/drawing/2014/main" id="{3BF0232C-D8E7-44F4-ADAB-81114AAD2B98}"/>
              </a:ext>
            </a:extLst>
          </p:cNvPr>
          <p:cNvSpPr/>
          <p:nvPr/>
        </p:nvSpPr>
        <p:spPr>
          <a:xfrm>
            <a:off x="2345630" y="1223378"/>
            <a:ext cx="2124000" cy="2232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CL" sz="1800" b="1" kern="1200" dirty="0">
                <a:solidFill>
                  <a:srgbClr val="FFFFFF"/>
                </a:solidFill>
                <a:latin typeface="Calibri"/>
                <a:cs typeface="Arial" panose="020B0604020202020204" pitchFamily="34" charset="0"/>
              </a:rPr>
              <a:t>Permite la ejecución de sus sentencias a lo menos una vez, </a:t>
            </a:r>
            <a:r>
              <a:rPr lang="es-MX" sz="1800" b="1" kern="1200" dirty="0">
                <a:solidFill>
                  <a:srgbClr val="FFFFFF"/>
                </a:solidFill>
                <a:latin typeface="Calibri"/>
                <a:cs typeface="Arial" panose="020B0604020202020204" pitchFamily="34" charset="0"/>
              </a:rPr>
              <a:t>incluso si la condición de salida ya se cumple al entrar en el loop </a:t>
            </a:r>
            <a:endParaRPr lang="es-CL" sz="1800" b="1" kern="1200" dirty="0">
              <a:solidFill>
                <a:srgbClr val="FFFFFF"/>
              </a:solidFill>
              <a:latin typeface="Calibri"/>
              <a:cs typeface="Arial" panose="020B0604020202020204" pitchFamily="34" charset="0"/>
            </a:endParaRPr>
          </a:p>
        </p:txBody>
      </p:sp>
      <p:sp>
        <p:nvSpPr>
          <p:cNvPr id="7" name="Rectángulo redondeado 4">
            <a:extLst>
              <a:ext uri="{FF2B5EF4-FFF2-40B4-BE49-F238E27FC236}">
                <a16:creationId xmlns:a16="http://schemas.microsoft.com/office/drawing/2014/main" id="{ED4C4CF0-BBF3-4EDE-8D94-598C61D35314}"/>
              </a:ext>
            </a:extLst>
          </p:cNvPr>
          <p:cNvSpPr/>
          <p:nvPr/>
        </p:nvSpPr>
        <p:spPr>
          <a:xfrm>
            <a:off x="4600024" y="1223378"/>
            <a:ext cx="2124000" cy="2232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Se debe indicar en forma explicita una condición de salida del loop, de lo contrario seria infinito</a:t>
            </a:r>
          </a:p>
        </p:txBody>
      </p:sp>
      <p:sp>
        <p:nvSpPr>
          <p:cNvPr id="8" name="Rectángulo redondeado 4">
            <a:extLst>
              <a:ext uri="{FF2B5EF4-FFF2-40B4-BE49-F238E27FC236}">
                <a16:creationId xmlns:a16="http://schemas.microsoft.com/office/drawing/2014/main" id="{5E623CD6-DDEF-42F9-8BC1-3C25BC818434}"/>
              </a:ext>
            </a:extLst>
          </p:cNvPr>
          <p:cNvSpPr/>
          <p:nvPr/>
        </p:nvSpPr>
        <p:spPr>
          <a:xfrm>
            <a:off x="6865423" y="1223378"/>
            <a:ext cx="2124000" cy="2232000"/>
          </a:xfrm>
          <a:prstGeom prst="roundRect">
            <a:avLst/>
          </a:prstGeom>
          <a:solidFill>
            <a:srgbClr val="B94441"/>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Puede contener múltiples sentencias de salida del loop, pero se recomienda tener solo un punto de salida</a:t>
            </a:r>
          </a:p>
        </p:txBody>
      </p:sp>
      <p:sp>
        <p:nvSpPr>
          <p:cNvPr id="9" name="Rectángulo redondeado 4">
            <a:extLst>
              <a:ext uri="{FF2B5EF4-FFF2-40B4-BE49-F238E27FC236}">
                <a16:creationId xmlns:a16="http://schemas.microsoft.com/office/drawing/2014/main" id="{FBE49E0C-5580-4369-B3F3-475A94538585}"/>
              </a:ext>
            </a:extLst>
          </p:cNvPr>
          <p:cNvSpPr/>
          <p:nvPr/>
        </p:nvSpPr>
        <p:spPr>
          <a:xfrm>
            <a:off x="106421" y="1223378"/>
            <a:ext cx="2124000" cy="2232000"/>
          </a:xfrm>
          <a:prstGeom prst="roundRect">
            <a:avLst/>
          </a:prstGeom>
          <a:solidFill>
            <a:srgbClr val="17375E"/>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a:defRPr/>
            </a:pPr>
            <a:r>
              <a:rPr lang="es-CL" sz="1800" b="1" dirty="0">
                <a:solidFill>
                  <a:srgbClr val="FFFFFF"/>
                </a:solidFill>
                <a:latin typeface="Calibri" panose="020F0502020204030204" pitchFamily="34" charset="0"/>
                <a:cs typeface="Arial" pitchFamily="34" charset="0"/>
              </a:rPr>
              <a:t>Es la forma </a:t>
            </a:r>
          </a:p>
          <a:p>
            <a:pPr lvl="0" algn="ctr">
              <a:defRPr/>
            </a:pPr>
            <a:r>
              <a:rPr lang="es-CL" sz="1800" b="1" dirty="0">
                <a:solidFill>
                  <a:srgbClr val="FFFFFF"/>
                </a:solidFill>
                <a:latin typeface="Calibri" panose="020F0502020204030204" pitchFamily="34" charset="0"/>
                <a:cs typeface="Arial" pitchFamily="34" charset="0"/>
              </a:rPr>
              <a:t>más simple de las sentencias LOOP y puede contener una serie  de sentencias entre las palabras LOOP y </a:t>
            </a:r>
          </a:p>
          <a:p>
            <a:pPr lvl="0" algn="ctr">
              <a:defRPr/>
            </a:pPr>
            <a:r>
              <a:rPr lang="es-CL" sz="1800" b="1" dirty="0">
                <a:solidFill>
                  <a:srgbClr val="FFFFFF"/>
                </a:solidFill>
                <a:latin typeface="Calibri" panose="020F0502020204030204" pitchFamily="34" charset="0"/>
                <a:cs typeface="Arial" pitchFamily="34" charset="0"/>
              </a:rPr>
              <a:t>END LOOP</a:t>
            </a:r>
            <a:endParaRPr lang="es-MX" sz="1800" b="1" dirty="0">
              <a:solidFill>
                <a:srgbClr val="FFFFFF"/>
              </a:solidFill>
              <a:latin typeface="Calibri" panose="020F0502020204030204" pitchFamily="34" charset="0"/>
            </a:endParaRPr>
          </a:p>
        </p:txBody>
      </p:sp>
    </p:spTree>
    <p:extLst>
      <p:ext uri="{BB962C8B-B14F-4D97-AF65-F5344CB8AC3E}">
        <p14:creationId xmlns:p14="http://schemas.microsoft.com/office/powerpoint/2010/main" val="12399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t>LOOP Simple</a:t>
            </a:r>
            <a:endParaRPr lang="es-CL" sz="2800" b="1" dirty="0">
              <a:solidFill>
                <a:prstClr val="white"/>
              </a:solidFill>
              <a:latin typeface="Calibri"/>
            </a:endParaRPr>
          </a:p>
        </p:txBody>
      </p:sp>
      <p:sp>
        <p:nvSpPr>
          <p:cNvPr id="10" name="Rectangle 3">
            <a:extLst>
              <a:ext uri="{FF2B5EF4-FFF2-40B4-BE49-F238E27FC236}">
                <a16:creationId xmlns:a16="http://schemas.microsoft.com/office/drawing/2014/main" id="{4CE5B164-C003-4A4B-8F0E-3085037E547E}"/>
              </a:ext>
            </a:extLst>
          </p:cNvPr>
          <p:cNvSpPr txBox="1">
            <a:spLocks noChangeArrowheads="1"/>
          </p:cNvSpPr>
          <p:nvPr/>
        </p:nvSpPr>
        <p:spPr bwMode="auto">
          <a:xfrm>
            <a:off x="611188" y="131750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11" name="Text Box 5">
            <a:extLst>
              <a:ext uri="{FF2B5EF4-FFF2-40B4-BE49-F238E27FC236}">
                <a16:creationId xmlns:a16="http://schemas.microsoft.com/office/drawing/2014/main" id="{1CF3A649-772D-4400-BDE1-EBA03D4D3CC8}"/>
              </a:ext>
            </a:extLst>
          </p:cNvPr>
          <p:cNvSpPr txBox="1">
            <a:spLocks noChangeArrowheads="1"/>
          </p:cNvSpPr>
          <p:nvPr/>
        </p:nvSpPr>
        <p:spPr bwMode="auto">
          <a:xfrm>
            <a:off x="754484" y="1629118"/>
            <a:ext cx="7547305" cy="304698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DECLARE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v_x</a:t>
            </a:r>
            <a:r>
              <a:rPr lang="en-US" sz="1600" b="1" kern="1200" dirty="0">
                <a:latin typeface="Calibri" panose="020F0502020204030204" pitchFamily="34" charset="0"/>
                <a:ea typeface="+mn-ea"/>
                <a:cs typeface="Calibri" panose="020F0502020204030204" pitchFamily="34" charset="0"/>
              </a:rPr>
              <a:t> number := 10;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BEGIN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a:solidFill>
                  <a:srgbClr val="C00000"/>
                </a:solidFill>
                <a:latin typeface="Calibri" panose="020F0502020204030204" pitchFamily="34" charset="0"/>
                <a:ea typeface="+mn-ea"/>
                <a:cs typeface="Calibri" panose="020F0502020204030204" pitchFamily="34" charset="0"/>
              </a:rPr>
              <a:t>LOOP </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a:t>
            </a:r>
            <a:r>
              <a:rPr lang="en-US" sz="1600" b="1" kern="1200" dirty="0" err="1">
                <a:solidFill>
                  <a:srgbClr val="C00000"/>
                </a:solidFill>
                <a:latin typeface="Calibri" panose="020F0502020204030204" pitchFamily="34" charset="0"/>
                <a:ea typeface="+mn-ea"/>
                <a:cs typeface="Calibri" panose="020F0502020204030204" pitchFamily="34" charset="0"/>
              </a:rPr>
              <a:t>dbms_output.put_line</a:t>
            </a:r>
            <a:r>
              <a:rPr lang="en-US" sz="1600" b="1" kern="1200" dirty="0">
                <a:solidFill>
                  <a:srgbClr val="C00000"/>
                </a:solidFill>
                <a:latin typeface="Calibri" panose="020F0502020204030204" pitchFamily="34" charset="0"/>
                <a:ea typeface="+mn-ea"/>
                <a:cs typeface="Calibri" panose="020F0502020204030204" pitchFamily="34" charset="0"/>
              </a:rPr>
              <a:t>(</a:t>
            </a:r>
            <a:r>
              <a:rPr lang="en-US" sz="1600" b="1" kern="1200" dirty="0" err="1">
                <a:solidFill>
                  <a:srgbClr val="C00000"/>
                </a:solidFill>
                <a:latin typeface="Calibri" panose="020F0502020204030204" pitchFamily="34" charset="0"/>
                <a:ea typeface="+mn-ea"/>
                <a:cs typeface="Calibri" panose="020F0502020204030204" pitchFamily="34" charset="0"/>
              </a:rPr>
              <a:t>v_x</a:t>
            </a:r>
            <a:r>
              <a:rPr lang="en-US" sz="1600" b="1" kern="1200" dirty="0">
                <a:solidFill>
                  <a:srgbClr val="C00000"/>
                </a:solidFill>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a:t>
            </a:r>
            <a:r>
              <a:rPr lang="en-US" sz="1600" b="1" kern="1200" dirty="0" err="1">
                <a:solidFill>
                  <a:srgbClr val="C00000"/>
                </a:solidFill>
                <a:latin typeface="Calibri" panose="020F0502020204030204" pitchFamily="34" charset="0"/>
                <a:ea typeface="+mn-ea"/>
                <a:cs typeface="Calibri" panose="020F0502020204030204" pitchFamily="34" charset="0"/>
              </a:rPr>
              <a:t>v_x</a:t>
            </a:r>
            <a:r>
              <a:rPr lang="en-US" sz="1600" b="1" kern="1200" dirty="0">
                <a:solidFill>
                  <a:srgbClr val="C00000"/>
                </a:solidFill>
                <a:latin typeface="Calibri" panose="020F0502020204030204" pitchFamily="34" charset="0"/>
                <a:ea typeface="+mn-ea"/>
                <a:cs typeface="Calibri" panose="020F0502020204030204" pitchFamily="34" charset="0"/>
              </a:rPr>
              <a:t> := </a:t>
            </a:r>
            <a:r>
              <a:rPr lang="en-US" sz="1600" b="1" kern="1200" dirty="0" err="1">
                <a:solidFill>
                  <a:srgbClr val="C00000"/>
                </a:solidFill>
                <a:latin typeface="Calibri" panose="020F0502020204030204" pitchFamily="34" charset="0"/>
                <a:ea typeface="+mn-ea"/>
                <a:cs typeface="Calibri" panose="020F0502020204030204" pitchFamily="34" charset="0"/>
              </a:rPr>
              <a:t>v_x</a:t>
            </a:r>
            <a:r>
              <a:rPr lang="en-US" sz="1600" b="1" kern="1200" dirty="0">
                <a:solidFill>
                  <a:srgbClr val="C00000"/>
                </a:solidFill>
                <a:latin typeface="Calibri" panose="020F0502020204030204" pitchFamily="34" charset="0"/>
                <a:ea typeface="+mn-ea"/>
                <a:cs typeface="Calibri" panose="020F0502020204030204" pitchFamily="34" charset="0"/>
              </a:rPr>
              <a:t> + 10; </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EXIT WHEN </a:t>
            </a:r>
            <a:r>
              <a:rPr lang="en-US" sz="1600" b="1" kern="1200" dirty="0" err="1">
                <a:solidFill>
                  <a:srgbClr val="C00000"/>
                </a:solidFill>
                <a:latin typeface="Calibri" panose="020F0502020204030204" pitchFamily="34" charset="0"/>
                <a:ea typeface="+mn-ea"/>
                <a:cs typeface="Calibri" panose="020F0502020204030204" pitchFamily="34" charset="0"/>
              </a:rPr>
              <a:t>v_x</a:t>
            </a:r>
            <a:r>
              <a:rPr lang="en-US" sz="1600" b="1" kern="1200" dirty="0">
                <a:solidFill>
                  <a:srgbClr val="C00000"/>
                </a:solidFill>
                <a:latin typeface="Calibri" panose="020F0502020204030204" pitchFamily="34" charset="0"/>
                <a:ea typeface="+mn-ea"/>
                <a:cs typeface="Calibri" panose="020F0502020204030204" pitchFamily="34" charset="0"/>
              </a:rPr>
              <a:t> &gt; 50; </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END LOOP;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 </a:t>
            </a:r>
            <a:r>
              <a:rPr lang="en-US" sz="1600" b="1" kern="1200" dirty="0" err="1">
                <a:latin typeface="Calibri" panose="020F0502020204030204" pitchFamily="34" charset="0"/>
                <a:ea typeface="+mn-ea"/>
                <a:cs typeface="Calibri" panose="020F0502020204030204" pitchFamily="34" charset="0"/>
              </a:rPr>
              <a:t>Después</a:t>
            </a:r>
            <a:r>
              <a:rPr lang="en-US" sz="1600" b="1" kern="1200" dirty="0">
                <a:latin typeface="Calibri" panose="020F0502020204030204" pitchFamily="34" charset="0"/>
                <a:ea typeface="+mn-ea"/>
                <a:cs typeface="Calibri" panose="020F0502020204030204" pitchFamily="34" charset="0"/>
              </a:rPr>
              <a:t> de la </a:t>
            </a:r>
            <a:r>
              <a:rPr lang="en-US" sz="1600" b="1" kern="1200" dirty="0" err="1">
                <a:latin typeface="Calibri" panose="020F0502020204030204" pitchFamily="34" charset="0"/>
                <a:ea typeface="+mn-ea"/>
                <a:cs typeface="Calibri" panose="020F0502020204030204" pitchFamily="34" charset="0"/>
              </a:rPr>
              <a:t>salida</a:t>
            </a:r>
            <a:r>
              <a:rPr lang="en-US" sz="1600" b="1" kern="1200" dirty="0">
                <a:latin typeface="Calibri" panose="020F0502020204030204" pitchFamily="34" charset="0"/>
                <a:ea typeface="+mn-ea"/>
                <a:cs typeface="Calibri" panose="020F0502020204030204" pitchFamily="34" charset="0"/>
              </a:rPr>
              <a:t> del LOOP, la ejecución del </a:t>
            </a:r>
            <a:r>
              <a:rPr lang="en-US" sz="1600" b="1" kern="1200" dirty="0" err="1">
                <a:latin typeface="Calibri" panose="020F0502020204030204" pitchFamily="34" charset="0"/>
                <a:ea typeface="+mn-ea"/>
                <a:cs typeface="Calibri" panose="020F0502020204030204" pitchFamily="34" charset="0"/>
              </a:rPr>
              <a:t>bloque</a:t>
            </a:r>
            <a:r>
              <a:rPr lang="en-US" sz="1600" b="1" kern="1200" dirty="0">
                <a:latin typeface="Calibri" panose="020F0502020204030204" pitchFamily="34" charset="0"/>
                <a:ea typeface="+mn-ea"/>
                <a:cs typeface="Calibri" panose="020F0502020204030204" pitchFamily="34" charset="0"/>
              </a:rPr>
              <a:t> PL/SQL </a:t>
            </a:r>
            <a:r>
              <a:rPr lang="en-US" sz="1600" b="1" kern="1200" dirty="0" err="1">
                <a:latin typeface="Calibri" panose="020F0502020204030204" pitchFamily="34" charset="0"/>
                <a:ea typeface="+mn-ea"/>
                <a:cs typeface="Calibri" panose="020F0502020204030204" pitchFamily="34" charset="0"/>
              </a:rPr>
              <a:t>continúa</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aquí</a:t>
            </a:r>
            <a:endParaRPr lang="en-US" sz="16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DBMS_OUTPUT.PUT_LINE('</a:t>
            </a:r>
            <a:r>
              <a:rPr lang="en-US" sz="1600" b="1" kern="1200" dirty="0" err="1">
                <a:latin typeface="Calibri" panose="020F0502020204030204" pitchFamily="34" charset="0"/>
                <a:ea typeface="+mn-ea"/>
                <a:cs typeface="Calibri" panose="020F0502020204030204" pitchFamily="34" charset="0"/>
              </a:rPr>
              <a:t>Después</a:t>
            </a:r>
            <a:r>
              <a:rPr lang="en-US" sz="1600" b="1" kern="1200" dirty="0">
                <a:latin typeface="Calibri" panose="020F0502020204030204" pitchFamily="34" charset="0"/>
                <a:ea typeface="+mn-ea"/>
                <a:cs typeface="Calibri" panose="020F0502020204030204" pitchFamily="34" charset="0"/>
              </a:rPr>
              <a:t> del EXIT, el valor de </a:t>
            </a:r>
            <a:r>
              <a:rPr lang="en-US" sz="1600" b="1" kern="1200" dirty="0" err="1">
                <a:latin typeface="Calibri" panose="020F0502020204030204" pitchFamily="34" charset="0"/>
                <a:ea typeface="+mn-ea"/>
                <a:cs typeface="Calibri" panose="020F0502020204030204" pitchFamily="34" charset="0"/>
              </a:rPr>
              <a:t>v_x</a:t>
            </a:r>
            <a:r>
              <a:rPr lang="en-US" sz="1600" b="1" kern="1200" dirty="0">
                <a:latin typeface="Calibri" panose="020F0502020204030204" pitchFamily="34" charset="0"/>
                <a:ea typeface="+mn-ea"/>
                <a:cs typeface="Calibri" panose="020F0502020204030204" pitchFamily="34" charset="0"/>
              </a:rPr>
              <a:t> es: ' || </a:t>
            </a:r>
            <a:r>
              <a:rPr lang="en-US" sz="1600" b="1" kern="1200" dirty="0" err="1">
                <a:latin typeface="Calibri" panose="020F0502020204030204" pitchFamily="34" charset="0"/>
                <a:ea typeface="+mn-ea"/>
                <a:cs typeface="Calibri" panose="020F0502020204030204" pitchFamily="34" charset="0"/>
              </a:rPr>
              <a:t>v_x</a:t>
            </a:r>
            <a:r>
              <a:rPr lang="en-US" sz="1600" b="1" kern="1200" dirty="0">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END;</a:t>
            </a:r>
          </a:p>
          <a:p>
            <a:pPr lvl="0" fontAlgn="base">
              <a:spcBef>
                <a:spcPct val="0"/>
              </a:spcBef>
              <a:spcAft>
                <a:spcPct val="0"/>
              </a:spcAft>
              <a:buClrTx/>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14" name="Imagen 13" descr="Interfaz de usuario gráfica, Texto, Aplicación, Correo electrónico&#10;&#10;Descripción generada automáticamente">
            <a:extLst>
              <a:ext uri="{FF2B5EF4-FFF2-40B4-BE49-F238E27FC236}">
                <a16:creationId xmlns:a16="http://schemas.microsoft.com/office/drawing/2014/main" id="{162CF9BF-ECEE-4E24-8789-993482EA02A5}"/>
              </a:ext>
            </a:extLst>
          </p:cNvPr>
          <p:cNvPicPr>
            <a:picLocks noChangeAspect="1"/>
          </p:cNvPicPr>
          <p:nvPr/>
        </p:nvPicPr>
        <p:blipFill>
          <a:blip r:embed="rId3"/>
          <a:stretch>
            <a:fillRect/>
          </a:stretch>
        </p:blipFill>
        <p:spPr>
          <a:xfrm>
            <a:off x="2751394" y="4767363"/>
            <a:ext cx="3641211" cy="1877912"/>
          </a:xfrm>
          <a:prstGeom prst="rect">
            <a:avLst/>
          </a:prstGeom>
        </p:spPr>
      </p:pic>
    </p:spTree>
    <p:extLst>
      <p:ext uri="{BB962C8B-B14F-4D97-AF65-F5344CB8AC3E}">
        <p14:creationId xmlns:p14="http://schemas.microsoft.com/office/powerpoint/2010/main" val="2419030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t>LOOP Simple</a:t>
            </a:r>
            <a:endParaRPr lang="es-CL" sz="2800" b="1" dirty="0">
              <a:solidFill>
                <a:prstClr val="white"/>
              </a:solidFill>
              <a:latin typeface="Calibri"/>
            </a:endParaRPr>
          </a:p>
        </p:txBody>
      </p:sp>
      <p:sp>
        <p:nvSpPr>
          <p:cNvPr id="6" name="Rectangle 3">
            <a:extLst>
              <a:ext uri="{FF2B5EF4-FFF2-40B4-BE49-F238E27FC236}">
                <a16:creationId xmlns:a16="http://schemas.microsoft.com/office/drawing/2014/main" id="{4A597024-BB75-4B9F-B020-251B2F817B11}"/>
              </a:ext>
            </a:extLst>
          </p:cNvPr>
          <p:cNvSpPr txBox="1">
            <a:spLocks noChangeArrowheads="1"/>
          </p:cNvSpPr>
          <p:nvPr/>
        </p:nvSpPr>
        <p:spPr bwMode="auto">
          <a:xfrm>
            <a:off x="611188" y="125654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7" name="Text Box 5">
            <a:extLst>
              <a:ext uri="{FF2B5EF4-FFF2-40B4-BE49-F238E27FC236}">
                <a16:creationId xmlns:a16="http://schemas.microsoft.com/office/drawing/2014/main" id="{AC2956CD-FA1E-471F-AB9A-AC966891C26D}"/>
              </a:ext>
            </a:extLst>
          </p:cNvPr>
          <p:cNvSpPr txBox="1">
            <a:spLocks noChangeArrowheads="1"/>
          </p:cNvSpPr>
          <p:nvPr/>
        </p:nvSpPr>
        <p:spPr bwMode="auto">
          <a:xfrm>
            <a:off x="754484" y="1568158"/>
            <a:ext cx="7547305" cy="452431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v_countryid    locations.country_id%TYPE := 'CA';</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v_loc_id</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locations.location_id%TYPE</a:t>
            </a:r>
            <a:r>
              <a:rPr lang="en-US"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v_contador</a:t>
            </a:r>
            <a:r>
              <a:rPr lang="en-US" sz="1600" b="1" kern="1200" dirty="0">
                <a:latin typeface="Calibri" panose="020F0502020204030204" pitchFamily="34" charset="0"/>
                <a:ea typeface="+mn-ea"/>
                <a:cs typeface="Calibri" panose="020F0502020204030204" pitchFamily="34" charset="0"/>
              </a:rPr>
              <a:t>     NUMBER(2) := 1;</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v_new_city</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locations.city%TYPE</a:t>
            </a:r>
            <a:r>
              <a:rPr lang="en-US" sz="1600" b="1" kern="1200" dirty="0">
                <a:latin typeface="Calibri" panose="020F0502020204030204" pitchFamily="34" charset="0"/>
                <a:ea typeface="+mn-ea"/>
                <a:cs typeface="Calibri" panose="020F0502020204030204" pitchFamily="34" charset="0"/>
              </a:rPr>
              <a:t> := 'Montreal';</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SELECT MAX(</a:t>
            </a:r>
            <a:r>
              <a:rPr lang="en-US" sz="1600" b="1" kern="1200" dirty="0" err="1">
                <a:latin typeface="Calibri" panose="020F0502020204030204" pitchFamily="34" charset="0"/>
                <a:ea typeface="+mn-ea"/>
                <a:cs typeface="Calibri" panose="020F0502020204030204" pitchFamily="34" charset="0"/>
              </a:rPr>
              <a:t>location_id</a:t>
            </a:r>
            <a:r>
              <a:rPr lang="en-US" sz="1600" b="1" kern="1200" dirty="0">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INTO </a:t>
            </a:r>
            <a:r>
              <a:rPr lang="en-US" sz="1600" b="1" kern="1200" dirty="0" err="1">
                <a:latin typeface="Calibri" panose="020F0502020204030204" pitchFamily="34" charset="0"/>
                <a:ea typeface="+mn-ea"/>
                <a:cs typeface="Calibri" panose="020F0502020204030204" pitchFamily="34" charset="0"/>
              </a:rPr>
              <a:t>v_loc_id</a:t>
            </a:r>
            <a:r>
              <a:rPr lang="en-US" sz="1600" b="1" kern="1200" dirty="0">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FROM locations</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WHERE </a:t>
            </a:r>
            <a:r>
              <a:rPr lang="en-US" sz="1600" b="1" kern="1200" dirty="0" err="1">
                <a:latin typeface="Calibri" panose="020F0502020204030204" pitchFamily="34" charset="0"/>
                <a:ea typeface="+mn-ea"/>
                <a:cs typeface="Calibri" panose="020F0502020204030204" pitchFamily="34" charset="0"/>
              </a:rPr>
              <a:t>country_id</a:t>
            </a:r>
            <a:r>
              <a:rPr lang="en-US" sz="1600" b="1" kern="1200" dirty="0">
                <a:latin typeface="Calibri" panose="020F0502020204030204" pitchFamily="34" charset="0"/>
                <a:ea typeface="+mn-ea"/>
                <a:cs typeface="Calibri" panose="020F0502020204030204" pitchFamily="34" charset="0"/>
              </a:rPr>
              <a:t> = v_countryid;</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a:solidFill>
                  <a:srgbClr val="C00000"/>
                </a:solidFill>
                <a:latin typeface="Calibri" panose="020F0502020204030204" pitchFamily="34" charset="0"/>
                <a:ea typeface="+mn-ea"/>
                <a:cs typeface="Calibri" panose="020F0502020204030204" pitchFamily="34" charset="0"/>
              </a:rPr>
              <a:t>LOOP</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INSERT INTO </a:t>
            </a:r>
            <a:r>
              <a:rPr lang="en-US" sz="1600" b="1" kern="1200" dirty="0" err="1">
                <a:solidFill>
                  <a:srgbClr val="C00000"/>
                </a:solidFill>
                <a:latin typeface="Calibri" panose="020F0502020204030204" pitchFamily="34" charset="0"/>
                <a:ea typeface="+mn-ea"/>
                <a:cs typeface="Calibri" panose="020F0502020204030204" pitchFamily="34" charset="0"/>
              </a:rPr>
              <a:t>ubicaciones</a:t>
            </a:r>
            <a:r>
              <a:rPr lang="en-US" sz="1600" b="1" kern="1200" dirty="0">
                <a:solidFill>
                  <a:srgbClr val="C00000"/>
                </a:solidFill>
                <a:latin typeface="Calibri" panose="020F0502020204030204" pitchFamily="34" charset="0"/>
                <a:ea typeface="+mn-ea"/>
                <a:cs typeface="Calibri" panose="020F0502020204030204" pitchFamily="34" charset="0"/>
              </a:rPr>
              <a:t>(</a:t>
            </a:r>
            <a:r>
              <a:rPr lang="en-US" sz="1600" b="1" kern="1200" dirty="0" err="1">
                <a:solidFill>
                  <a:srgbClr val="C00000"/>
                </a:solidFill>
                <a:latin typeface="Calibri" panose="020F0502020204030204" pitchFamily="34" charset="0"/>
                <a:ea typeface="+mn-ea"/>
                <a:cs typeface="Calibri" panose="020F0502020204030204" pitchFamily="34" charset="0"/>
              </a:rPr>
              <a:t>location_id</a:t>
            </a:r>
            <a:r>
              <a:rPr lang="en-US" sz="1600" b="1" kern="1200" dirty="0">
                <a:solidFill>
                  <a:srgbClr val="C00000"/>
                </a:solidFill>
                <a:latin typeface="Calibri" panose="020F0502020204030204" pitchFamily="34" charset="0"/>
                <a:ea typeface="+mn-ea"/>
                <a:cs typeface="Calibri" panose="020F0502020204030204" pitchFamily="34" charset="0"/>
              </a:rPr>
              <a:t>, city, </a:t>
            </a:r>
            <a:r>
              <a:rPr lang="en-US" sz="1600" b="1" kern="1200" dirty="0" err="1">
                <a:solidFill>
                  <a:srgbClr val="C00000"/>
                </a:solidFill>
                <a:latin typeface="Calibri" panose="020F0502020204030204" pitchFamily="34" charset="0"/>
                <a:ea typeface="+mn-ea"/>
                <a:cs typeface="Calibri" panose="020F0502020204030204" pitchFamily="34" charset="0"/>
              </a:rPr>
              <a:t>country_id</a:t>
            </a:r>
            <a:r>
              <a:rPr lang="en-US" sz="1600" b="1" kern="1200" dirty="0">
                <a:solidFill>
                  <a:srgbClr val="C00000"/>
                </a:solidFill>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VALUES((</a:t>
            </a:r>
            <a:r>
              <a:rPr lang="en-US" sz="1600" b="1" kern="1200" dirty="0" err="1">
                <a:solidFill>
                  <a:srgbClr val="C00000"/>
                </a:solidFill>
                <a:latin typeface="Calibri" panose="020F0502020204030204" pitchFamily="34" charset="0"/>
                <a:ea typeface="+mn-ea"/>
                <a:cs typeface="Calibri" panose="020F0502020204030204" pitchFamily="34" charset="0"/>
              </a:rPr>
              <a:t>v_loc_id</a:t>
            </a:r>
            <a:r>
              <a:rPr lang="en-US" sz="1600" b="1" kern="1200" dirty="0">
                <a:solidFill>
                  <a:srgbClr val="C00000"/>
                </a:solidFill>
                <a:latin typeface="Calibri" panose="020F0502020204030204" pitchFamily="34" charset="0"/>
                <a:ea typeface="+mn-ea"/>
                <a:cs typeface="Calibri" panose="020F0502020204030204" pitchFamily="34" charset="0"/>
              </a:rPr>
              <a:t> + </a:t>
            </a:r>
            <a:r>
              <a:rPr lang="en-US" sz="1600" b="1" kern="1200" dirty="0" err="1">
                <a:solidFill>
                  <a:srgbClr val="C00000"/>
                </a:solidFill>
                <a:latin typeface="Calibri" panose="020F0502020204030204" pitchFamily="34" charset="0"/>
                <a:ea typeface="+mn-ea"/>
                <a:cs typeface="Calibri" panose="020F0502020204030204" pitchFamily="34" charset="0"/>
              </a:rPr>
              <a:t>v_contador</a:t>
            </a:r>
            <a:r>
              <a:rPr lang="en-US" sz="1600" b="1" kern="1200" dirty="0">
                <a:solidFill>
                  <a:srgbClr val="C00000"/>
                </a:solidFill>
                <a:latin typeface="Calibri" panose="020F0502020204030204" pitchFamily="34" charset="0"/>
                <a:ea typeface="+mn-ea"/>
                <a:cs typeface="Calibri" panose="020F0502020204030204" pitchFamily="34" charset="0"/>
              </a:rPr>
              <a:t>), </a:t>
            </a:r>
            <a:r>
              <a:rPr lang="en-US" sz="1600" b="1" kern="1200" dirty="0" err="1">
                <a:solidFill>
                  <a:srgbClr val="C00000"/>
                </a:solidFill>
                <a:latin typeface="Calibri" panose="020F0502020204030204" pitchFamily="34" charset="0"/>
                <a:ea typeface="+mn-ea"/>
                <a:cs typeface="Calibri" panose="020F0502020204030204" pitchFamily="34" charset="0"/>
              </a:rPr>
              <a:t>v_new_city</a:t>
            </a:r>
            <a:r>
              <a:rPr lang="en-US" sz="1600" b="1" kern="1200" dirty="0">
                <a:solidFill>
                  <a:srgbClr val="C00000"/>
                </a:solidFill>
                <a:latin typeface="Calibri" panose="020F0502020204030204" pitchFamily="34" charset="0"/>
                <a:ea typeface="+mn-ea"/>
                <a:cs typeface="Calibri" panose="020F0502020204030204" pitchFamily="34" charset="0"/>
              </a:rPr>
              <a:t>, v_countryid);</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a:t>
            </a:r>
            <a:r>
              <a:rPr lang="en-US" sz="1600" b="1" kern="1200" dirty="0" err="1">
                <a:solidFill>
                  <a:srgbClr val="C00000"/>
                </a:solidFill>
                <a:latin typeface="Calibri" panose="020F0502020204030204" pitchFamily="34" charset="0"/>
                <a:ea typeface="+mn-ea"/>
                <a:cs typeface="Calibri" panose="020F0502020204030204" pitchFamily="34" charset="0"/>
              </a:rPr>
              <a:t>v_contador</a:t>
            </a:r>
            <a:r>
              <a:rPr lang="en-US" sz="1600" b="1" kern="1200" dirty="0">
                <a:solidFill>
                  <a:srgbClr val="C00000"/>
                </a:solidFill>
                <a:latin typeface="Calibri" panose="020F0502020204030204" pitchFamily="34" charset="0"/>
                <a:ea typeface="+mn-ea"/>
                <a:cs typeface="Calibri" panose="020F0502020204030204" pitchFamily="34" charset="0"/>
              </a:rPr>
              <a:t> := </a:t>
            </a:r>
            <a:r>
              <a:rPr lang="en-US" sz="1600" b="1" kern="1200" dirty="0" err="1">
                <a:solidFill>
                  <a:srgbClr val="C00000"/>
                </a:solidFill>
                <a:latin typeface="Calibri" panose="020F0502020204030204" pitchFamily="34" charset="0"/>
                <a:ea typeface="+mn-ea"/>
                <a:cs typeface="Calibri" panose="020F0502020204030204" pitchFamily="34" charset="0"/>
              </a:rPr>
              <a:t>v_contador</a:t>
            </a:r>
            <a:r>
              <a:rPr lang="en-US" sz="1600" b="1" kern="1200" dirty="0">
                <a:solidFill>
                  <a:srgbClr val="C00000"/>
                </a:solidFill>
                <a:latin typeface="Calibri" panose="020F0502020204030204" pitchFamily="34" charset="0"/>
                <a:ea typeface="+mn-ea"/>
                <a:cs typeface="Calibri" panose="020F0502020204030204" pitchFamily="34" charset="0"/>
              </a:rPr>
              <a:t> + 1;</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EXIT WHEN </a:t>
            </a:r>
            <a:r>
              <a:rPr lang="en-US" sz="1600" b="1" kern="1200" dirty="0" err="1">
                <a:solidFill>
                  <a:srgbClr val="C00000"/>
                </a:solidFill>
                <a:latin typeface="Calibri" panose="020F0502020204030204" pitchFamily="34" charset="0"/>
                <a:ea typeface="+mn-ea"/>
                <a:cs typeface="Calibri" panose="020F0502020204030204" pitchFamily="34" charset="0"/>
              </a:rPr>
              <a:t>v_contador</a:t>
            </a:r>
            <a:r>
              <a:rPr lang="en-US" sz="1600" b="1" kern="1200" dirty="0">
                <a:solidFill>
                  <a:srgbClr val="C00000"/>
                </a:solidFill>
                <a:latin typeface="Calibri" panose="020F0502020204030204" pitchFamily="34" charset="0"/>
                <a:ea typeface="+mn-ea"/>
                <a:cs typeface="Calibri" panose="020F0502020204030204" pitchFamily="34" charset="0"/>
              </a:rPr>
              <a:t> &gt; 3;</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END LOOP;</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END;</a:t>
            </a:r>
          </a:p>
          <a:p>
            <a:pPr lvl="0" fontAlgn="base">
              <a:spcBef>
                <a:spcPct val="0"/>
              </a:spcBef>
              <a:spcAft>
                <a:spcPct val="0"/>
              </a:spcAft>
              <a:buClrTx/>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60622689"/>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4CBA08B7824894AA16DE9F2638AAE9B" ma:contentTypeVersion="0" ma:contentTypeDescription="Crear nuevo documento." ma:contentTypeScope="" ma:versionID="6dde890e098251c6f99980558f1fc4f2">
  <xsd:schema xmlns:xsd="http://www.w3.org/2001/XMLSchema" xmlns:xs="http://www.w3.org/2001/XMLSchema" xmlns:p="http://schemas.microsoft.com/office/2006/metadata/properties" targetNamespace="http://schemas.microsoft.com/office/2006/metadata/properties" ma:root="true" ma:fieldsID="5b2b1fa7a59e354d7f595b773242440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50B0127-BCE7-43F9-9C35-78773351CD64}"/>
</file>

<file path=customXml/itemProps2.xml><?xml version="1.0" encoding="utf-8"?>
<ds:datastoreItem xmlns:ds="http://schemas.openxmlformats.org/officeDocument/2006/customXml" ds:itemID="{78889BE6-CA0C-4B6B-A7B6-CF5622B4D96E}"/>
</file>

<file path=customXml/itemProps3.xml><?xml version="1.0" encoding="utf-8"?>
<ds:datastoreItem xmlns:ds="http://schemas.openxmlformats.org/officeDocument/2006/customXml" ds:itemID="{DC51F472-D503-4246-A177-9366AF30E0F6}"/>
</file>

<file path=docProps/app.xml><?xml version="1.0" encoding="utf-8"?>
<Properties xmlns="http://schemas.openxmlformats.org/officeDocument/2006/extended-properties" xmlns:vt="http://schemas.openxmlformats.org/officeDocument/2006/docPropsVTypes">
  <TotalTime>14479</TotalTime>
  <Words>4678</Words>
  <Application>Microsoft Office PowerPoint</Application>
  <PresentationFormat>Presentación en pantalla (4:3)</PresentationFormat>
  <Paragraphs>473</Paragraphs>
  <Slides>22</Slides>
  <Notes>20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22</vt:i4>
      </vt:variant>
    </vt:vector>
  </HeadingPairs>
  <TitlesOfParts>
    <vt:vector size="29" baseType="lpstr">
      <vt:lpstr>Arial</vt:lpstr>
      <vt:lpstr>Roboto Mono</vt:lpstr>
      <vt:lpstr>Calibri</vt:lpstr>
      <vt:lpstr>Roboto Condensed</vt:lpstr>
      <vt:lpstr>Franklin Gothic</vt:lpstr>
      <vt:lpstr>Bebas Neue</vt:lpstr>
      <vt:lpstr>Tema de Office</vt:lpstr>
      <vt:lpstr>Estructuras de Iteración en Bloques PL/SQL</vt:lpstr>
      <vt:lpstr>Experiencia de Aprendizaje y Competencia Asociada</vt:lpstr>
      <vt:lpstr>Objetivos de la Clase</vt:lpstr>
      <vt:lpstr>LOOPs en bloques PL/SQL</vt:lpstr>
      <vt:lpstr>LOOP o Bucle Iterativo</vt:lpstr>
      <vt:lpstr>Loops o Bucles Iterativos</vt:lpstr>
      <vt:lpstr>LOOP Simple</vt:lpstr>
      <vt:lpstr>LOOP Simple</vt:lpstr>
      <vt:lpstr>LOOP Simple</vt:lpstr>
      <vt:lpstr>LOOP Simple</vt:lpstr>
      <vt:lpstr>WHILE LOOP</vt:lpstr>
      <vt:lpstr>WHILE LOOP</vt:lpstr>
      <vt:lpstr>WHILE LOOP</vt:lpstr>
      <vt:lpstr>WHILE LOOP</vt:lpstr>
      <vt:lpstr>FOR LOOP</vt:lpstr>
      <vt:lpstr>FOR LOOP</vt:lpstr>
      <vt:lpstr>FOR LOOP</vt:lpstr>
      <vt:lpstr>FOR LOOP</vt:lpstr>
      <vt:lpstr>FOR LOOP</vt:lpstr>
      <vt:lpstr>LOOPs Anidados</vt:lpstr>
      <vt:lpstr>LOOPs Anidados</vt:lpstr>
      <vt:lpstr>Resumen de la Clase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dc:creator>user</dc:creator>
  <cp:lastModifiedBy>Alejandra de las Mercedes Gajardo San Martín</cp:lastModifiedBy>
  <cp:revision>703</cp:revision>
  <dcterms:modified xsi:type="dcterms:W3CDTF">2021-01-24T14:34:57Z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0x01010054CBA08B7824894AA16DE9F2638AAE9B</vt:lpwstr>
  </property>
</Properties>
</file>